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9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72" autoAdjust="0"/>
  </p:normalViewPr>
  <p:slideViewPr>
    <p:cSldViewPr snapToGrid="0">
      <p:cViewPr varScale="1">
        <p:scale>
          <a:sx n="37" d="100"/>
          <a:sy n="37" d="100"/>
        </p:scale>
        <p:origin x="51" y="11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F0D-06FE-493F-983C-7CA4FABBC3A3}" type="datetimeFigureOut">
              <a:rPr lang="ko-KR" altLang="en-US" smtClean="0"/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9705-D579-4164-A015-674B74A0B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59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F0D-06FE-493F-983C-7CA4FABBC3A3}" type="datetimeFigureOut">
              <a:rPr lang="ko-KR" altLang="en-US" smtClean="0"/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9705-D579-4164-A015-674B74A0B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05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F0D-06FE-493F-983C-7CA4FABBC3A3}" type="datetimeFigureOut">
              <a:rPr lang="ko-KR" altLang="en-US" smtClean="0"/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9705-D579-4164-A015-674B74A0B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545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F0D-06FE-493F-983C-7CA4FABBC3A3}" type="datetimeFigureOut">
              <a:rPr lang="ko-KR" altLang="en-US" smtClean="0"/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9705-D579-4164-A015-674B74A0B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44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F0D-06FE-493F-983C-7CA4FABBC3A3}" type="datetimeFigureOut">
              <a:rPr lang="ko-KR" altLang="en-US" smtClean="0"/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9705-D579-4164-A015-674B74A0B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292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F0D-06FE-493F-983C-7CA4FABBC3A3}" type="datetimeFigureOut">
              <a:rPr lang="ko-KR" altLang="en-US" smtClean="0"/>
              <a:t>2018-08-29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9705-D579-4164-A015-674B74A0B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636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F0D-06FE-493F-983C-7CA4FABBC3A3}" type="datetimeFigureOut">
              <a:rPr lang="ko-KR" altLang="en-US" smtClean="0"/>
              <a:t>2018-08-29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9705-D579-4164-A015-674B74A0B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5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F0D-06FE-493F-983C-7CA4FABBC3A3}" type="datetimeFigureOut">
              <a:rPr lang="ko-KR" altLang="en-US" smtClean="0"/>
              <a:t>2018-08-29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9705-D579-4164-A015-674B74A0B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16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F0D-06FE-493F-983C-7CA4FABBC3A3}" type="datetimeFigureOut">
              <a:rPr lang="ko-KR" altLang="en-US" smtClean="0"/>
              <a:t>2018-08-29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9705-D579-4164-A015-674B74A0B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56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F0D-06FE-493F-983C-7CA4FABBC3A3}" type="datetimeFigureOut">
              <a:rPr lang="ko-KR" altLang="en-US" smtClean="0"/>
              <a:t>2018-08-29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9705-D579-4164-A015-674B74A0B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664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F0D-06FE-493F-983C-7CA4FABBC3A3}" type="datetimeFigureOut">
              <a:rPr lang="ko-KR" altLang="en-US" smtClean="0"/>
              <a:t>2018-08-29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9705-D579-4164-A015-674B74A0B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504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65F0D-06FE-493F-983C-7CA4FABBC3A3}" type="datetimeFigureOut">
              <a:rPr lang="ko-KR" altLang="en-US" smtClean="0"/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19705-D579-4164-A015-674B74A0BA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07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23.501 5.17 Interworking and Migration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2018.08.22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77274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1783" y="365126"/>
            <a:ext cx="11395362" cy="500784"/>
          </a:xfrm>
        </p:spPr>
        <p:txBody>
          <a:bodyPr>
            <a:noAutofit/>
          </a:bodyPr>
          <a:lstStyle/>
          <a:p>
            <a:r>
              <a:rPr lang="en-US" altLang="ko-KR" sz="4000" b="1" dirty="0">
                <a:latin typeface="Arial" panose="020B0604020202020204" pitchFamily="34" charset="0"/>
                <a:cs typeface="Arial" panose="020B0604020202020204" pitchFamily="34" charset="0"/>
              </a:rPr>
              <a:t>5.17.2.4 </a:t>
            </a:r>
            <a:r>
              <a:rPr lang="en-GB" altLang="ko-KR" sz="4000" b="1" dirty="0">
                <a:latin typeface="Arial" panose="020B0604020202020204" pitchFamily="34" charset="0"/>
                <a:cs typeface="Arial" panose="020B0604020202020204" pitchFamily="34" charset="0"/>
              </a:rPr>
              <a:t>Mobility between 5GS and GERAN/UTRAN</a:t>
            </a:r>
            <a:endParaRPr lang="ko-KR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1783" y="1253836"/>
            <a:ext cx="11395362" cy="492312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5GS</a:t>
            </a:r>
            <a:r>
              <a:rPr lang="ko-KR" altLang="en-US" dirty="0"/>
              <a:t>와 </a:t>
            </a:r>
            <a:r>
              <a:rPr lang="en-US" altLang="ko-KR" dirty="0"/>
              <a:t>GERAN / UTRAN </a:t>
            </a:r>
            <a:r>
              <a:rPr lang="ko-KR" altLang="en-US" dirty="0"/>
              <a:t>간의 이동성에 따른 </a:t>
            </a:r>
            <a:r>
              <a:rPr lang="en-US" altLang="ko-KR" dirty="0"/>
              <a:t>IP </a:t>
            </a:r>
            <a:r>
              <a:rPr lang="ko-KR" altLang="en-US" dirty="0"/>
              <a:t>주소 보존은 지원되지 </a:t>
            </a:r>
            <a:r>
              <a:rPr lang="ko-KR" altLang="en-US" dirty="0" smtClean="0"/>
              <a:t>않는다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5GS</a:t>
            </a:r>
            <a:r>
              <a:rPr lang="ko-KR" altLang="en-US" dirty="0"/>
              <a:t>에서 </a:t>
            </a:r>
            <a:r>
              <a:rPr lang="en-US" altLang="ko-KR" dirty="0" smtClean="0"/>
              <a:t>GERAN/UTRAN</a:t>
            </a:r>
            <a:r>
              <a:rPr lang="ko-KR" altLang="en-US" dirty="0"/>
              <a:t>으로 이동할 때 </a:t>
            </a:r>
            <a:r>
              <a:rPr lang="en-US" altLang="ko-KR" dirty="0"/>
              <a:t>(</a:t>
            </a:r>
            <a:r>
              <a:rPr lang="ko-KR" altLang="en-US" dirty="0"/>
              <a:t>예 </a:t>
            </a:r>
            <a:r>
              <a:rPr lang="en-US" altLang="ko-KR" dirty="0"/>
              <a:t>: NG-RAN </a:t>
            </a:r>
            <a:r>
              <a:rPr lang="ko-KR" altLang="en-US" dirty="0"/>
              <a:t>커버리지를 벗어날 때</a:t>
            </a:r>
            <a:r>
              <a:rPr lang="en-US" altLang="ko-KR" dirty="0"/>
              <a:t>) A / Gb </a:t>
            </a:r>
            <a:r>
              <a:rPr lang="ko-KR" altLang="en-US" dirty="0"/>
              <a:t>모드 </a:t>
            </a:r>
            <a:r>
              <a:rPr lang="en-US" altLang="ko-KR" dirty="0"/>
              <a:t>GPRS </a:t>
            </a:r>
            <a:r>
              <a:rPr lang="ko-KR" altLang="en-US" dirty="0"/>
              <a:t>부착 절차 또는 </a:t>
            </a:r>
            <a:r>
              <a:rPr lang="en-US" altLang="ko-KR" dirty="0" err="1"/>
              <a:t>Iu</a:t>
            </a:r>
            <a:r>
              <a:rPr lang="en-US" altLang="ko-KR" dirty="0"/>
              <a:t> </a:t>
            </a:r>
            <a:r>
              <a:rPr lang="ko-KR" altLang="en-US" dirty="0"/>
              <a:t>모드 </a:t>
            </a:r>
            <a:r>
              <a:rPr lang="en-US" altLang="ko-KR" dirty="0"/>
              <a:t>GPRS </a:t>
            </a:r>
            <a:r>
              <a:rPr lang="ko-KR" altLang="en-US" dirty="0"/>
              <a:t>부착 절차를 </a:t>
            </a:r>
            <a:r>
              <a:rPr lang="ko-KR" altLang="en-US" dirty="0" smtClean="0"/>
              <a:t>수행해야 한다 </a:t>
            </a:r>
            <a:r>
              <a:rPr lang="en-US" altLang="ko-KR" dirty="0"/>
              <a:t>(TS 23.060 [56] </a:t>
            </a:r>
            <a:r>
              <a:rPr lang="ko-KR" altLang="en-US" dirty="0"/>
              <a:t>참조</a:t>
            </a:r>
            <a:r>
              <a:rPr lang="en-US" altLang="ko-KR" dirty="0"/>
              <a:t>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 smtClean="0"/>
              <a:t>GERAN/UTRAN</a:t>
            </a:r>
            <a:r>
              <a:rPr lang="ko-KR" altLang="en-US" dirty="0"/>
              <a:t>에서 </a:t>
            </a:r>
            <a:r>
              <a:rPr lang="en-US" altLang="ko-KR" dirty="0"/>
              <a:t>5GS</a:t>
            </a:r>
            <a:r>
              <a:rPr lang="ko-KR" altLang="en-US" dirty="0"/>
              <a:t>로 이동할 때 </a:t>
            </a:r>
            <a:r>
              <a:rPr lang="en-US" altLang="ko-KR" dirty="0"/>
              <a:t>(</a:t>
            </a:r>
            <a:r>
              <a:rPr lang="ko-KR" altLang="en-US" dirty="0"/>
              <a:t>예 </a:t>
            </a:r>
            <a:r>
              <a:rPr lang="en-US" altLang="ko-KR" dirty="0"/>
              <a:t>: NG-RAN </a:t>
            </a:r>
            <a:r>
              <a:rPr lang="ko-KR" altLang="en-US" dirty="0"/>
              <a:t>셀 </a:t>
            </a:r>
            <a:r>
              <a:rPr lang="ko-KR" altLang="en-US" dirty="0" smtClean="0"/>
              <a:t>선택 시</a:t>
            </a:r>
            <a:r>
              <a:rPr lang="en-US" altLang="ko-KR" dirty="0"/>
              <a:t>) TS 23.502 [3]</a:t>
            </a:r>
            <a:r>
              <a:rPr lang="ko-KR" altLang="en-US" dirty="0"/>
              <a:t>에서 설명한대로 </a:t>
            </a:r>
            <a:r>
              <a:rPr lang="en-US" altLang="ko-KR" dirty="0" smtClean="0"/>
              <a:t>“Initial registration"</a:t>
            </a:r>
            <a:r>
              <a:rPr lang="ko-KR" altLang="en-US" dirty="0"/>
              <a:t>유형의 등록 절차를 </a:t>
            </a:r>
            <a:r>
              <a:rPr lang="ko-KR" altLang="en-US" dirty="0" smtClean="0"/>
              <a:t>수행해야 </a:t>
            </a:r>
            <a:r>
              <a:rPr lang="ko-KR" altLang="en-US" dirty="0"/>
              <a:t>한</a:t>
            </a:r>
            <a:r>
              <a:rPr lang="ko-KR" altLang="en-US" dirty="0" smtClean="0"/>
              <a:t>다</a:t>
            </a:r>
            <a:r>
              <a:rPr lang="en-US" altLang="ko-KR" dirty="0"/>
              <a:t>. UE</a:t>
            </a:r>
            <a:r>
              <a:rPr lang="ko-KR" altLang="en-US" dirty="0"/>
              <a:t>는 </a:t>
            </a:r>
            <a:r>
              <a:rPr lang="en-US" altLang="ko-KR" dirty="0"/>
              <a:t>(</a:t>
            </a:r>
            <a:r>
              <a:rPr lang="ko-KR" altLang="en-US" dirty="0"/>
              <a:t>예를 들어</a:t>
            </a:r>
            <a:r>
              <a:rPr lang="en-US" altLang="ko-KR" dirty="0"/>
              <a:t>, 5G </a:t>
            </a:r>
            <a:r>
              <a:rPr lang="ko-KR" altLang="en-US" dirty="0"/>
              <a:t>시스템의 초기 </a:t>
            </a:r>
            <a:r>
              <a:rPr lang="ko-KR" altLang="en-US" dirty="0" err="1"/>
              <a:t>등록으로부터</a:t>
            </a:r>
            <a:r>
              <a:rPr lang="en-US" altLang="ko-KR" dirty="0"/>
              <a:t>) </a:t>
            </a:r>
            <a:r>
              <a:rPr lang="ko-KR" altLang="en-US" dirty="0"/>
              <a:t>저장된 유효한 </a:t>
            </a:r>
            <a:r>
              <a:rPr lang="en-US" altLang="ko-KR" dirty="0"/>
              <a:t>5G-GUTI</a:t>
            </a:r>
            <a:r>
              <a:rPr lang="ko-KR" altLang="en-US" dirty="0"/>
              <a:t>를 가지고 있다면</a:t>
            </a:r>
            <a:r>
              <a:rPr lang="en-US" altLang="ko-KR" dirty="0"/>
              <a:t>, </a:t>
            </a:r>
            <a:r>
              <a:rPr lang="ko-KR" altLang="en-US" dirty="0"/>
              <a:t>등록 절차에서 </a:t>
            </a:r>
            <a:r>
              <a:rPr lang="en-US" altLang="ko-KR" dirty="0"/>
              <a:t>UE </a:t>
            </a:r>
            <a:r>
              <a:rPr lang="ko-KR" altLang="en-US" dirty="0"/>
              <a:t>식별 정보로서 </a:t>
            </a:r>
            <a:r>
              <a:rPr lang="en-US" altLang="ko-KR" dirty="0"/>
              <a:t>5G-GUTI</a:t>
            </a:r>
            <a:r>
              <a:rPr lang="ko-KR" altLang="en-US" dirty="0"/>
              <a:t>를 </a:t>
            </a:r>
            <a:r>
              <a:rPr lang="ko-KR" altLang="en-US" dirty="0" smtClean="0"/>
              <a:t>표시해야 한다</a:t>
            </a:r>
            <a:r>
              <a:rPr lang="en-US" altLang="ko-KR" dirty="0"/>
              <a:t>. </a:t>
            </a:r>
            <a:r>
              <a:rPr lang="ko-KR" altLang="en-US" dirty="0"/>
              <a:t>그렇지 않으면 </a:t>
            </a: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SUCI</a:t>
            </a:r>
            <a:r>
              <a:rPr lang="ko-KR" altLang="en-US" dirty="0"/>
              <a:t>를 </a:t>
            </a:r>
            <a:r>
              <a:rPr lang="ko-KR" altLang="en-US" dirty="0" smtClean="0"/>
              <a:t>표시해야 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MICO </a:t>
            </a:r>
            <a:r>
              <a:rPr lang="ko-KR" altLang="en-US" dirty="0" smtClean="0"/>
              <a:t>모드에 있는 </a:t>
            </a:r>
            <a:r>
              <a:rPr lang="en-US" altLang="ko-KR" dirty="0"/>
              <a:t>UE</a:t>
            </a:r>
            <a:r>
              <a:rPr lang="ko-KR" altLang="en-US" dirty="0"/>
              <a:t>가 </a:t>
            </a:r>
            <a:r>
              <a:rPr lang="en-US" altLang="ko-KR" dirty="0" smtClean="0"/>
              <a:t>GERAN/UTRAN</a:t>
            </a:r>
            <a:r>
              <a:rPr lang="ko-KR" altLang="en-US" dirty="0"/>
              <a:t>으로 </a:t>
            </a:r>
            <a:r>
              <a:rPr lang="ko-KR" altLang="en-US" dirty="0" smtClean="0"/>
              <a:t>이동할 때 </a:t>
            </a:r>
            <a:r>
              <a:rPr lang="en-US" altLang="ko-KR" dirty="0"/>
              <a:t>5.4.1.3 </a:t>
            </a:r>
            <a:r>
              <a:rPr lang="ko-KR" altLang="en-US" dirty="0"/>
              <a:t>절에서 정의 된 트리거가 </a:t>
            </a:r>
            <a:r>
              <a:rPr lang="ko-KR" altLang="en-US" dirty="0" smtClean="0"/>
              <a:t>발생하면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MICO </a:t>
            </a:r>
            <a:r>
              <a:rPr lang="ko-KR" altLang="en-US" dirty="0"/>
              <a:t>모드를 국지적으로 비활성화하고 </a:t>
            </a:r>
            <a:r>
              <a:rPr lang="en-US" altLang="ko-KR" dirty="0" smtClean="0"/>
              <a:t>A/Gb </a:t>
            </a:r>
            <a:r>
              <a:rPr lang="ko-KR" altLang="en-US" dirty="0"/>
              <a:t>모드 </a:t>
            </a:r>
            <a:r>
              <a:rPr lang="en-US" altLang="ko-KR" dirty="0"/>
              <a:t>GPRS </a:t>
            </a:r>
            <a:r>
              <a:rPr lang="ko-KR" altLang="en-US" dirty="0"/>
              <a:t>부착 절차 또는 </a:t>
            </a:r>
            <a:r>
              <a:rPr lang="en-US" altLang="ko-KR" dirty="0" err="1"/>
              <a:t>Iu</a:t>
            </a:r>
            <a:r>
              <a:rPr lang="en-US" altLang="ko-KR" dirty="0"/>
              <a:t> </a:t>
            </a:r>
            <a:r>
              <a:rPr lang="ko-KR" altLang="en-US" dirty="0"/>
              <a:t>모드 </a:t>
            </a:r>
            <a:r>
              <a:rPr lang="en-US" altLang="ko-KR" dirty="0"/>
              <a:t>GPRS </a:t>
            </a:r>
            <a:r>
              <a:rPr lang="ko-KR" altLang="en-US" dirty="0"/>
              <a:t>부착 절차를 </a:t>
            </a:r>
            <a:r>
              <a:rPr lang="ko-KR" altLang="en-US" dirty="0" smtClean="0"/>
              <a:t>수행해야 한다</a:t>
            </a:r>
            <a:r>
              <a:rPr lang="en-US" altLang="ko-KR" dirty="0"/>
              <a:t>. </a:t>
            </a:r>
            <a:r>
              <a:rPr lang="en-US" altLang="ko-KR" dirty="0" smtClean="0"/>
              <a:t>(TS </a:t>
            </a:r>
            <a:r>
              <a:rPr lang="en-US" altLang="ko-KR" dirty="0"/>
              <a:t>23.060 [56</a:t>
            </a:r>
            <a:r>
              <a:rPr lang="en-US" altLang="ko-KR" dirty="0" smtClean="0"/>
              <a:t>] </a:t>
            </a:r>
            <a:r>
              <a:rPr lang="ko-KR" altLang="en-US" dirty="0" smtClean="0"/>
              <a:t>참조</a:t>
            </a:r>
            <a:r>
              <a:rPr lang="en-US" altLang="ko-KR" dirty="0" smtClean="0"/>
              <a:t>). </a:t>
            </a:r>
            <a:r>
              <a:rPr lang="en-US" altLang="ko-KR" dirty="0"/>
              <a:t>UE</a:t>
            </a:r>
            <a:r>
              <a:rPr lang="ko-KR" altLang="en-US" dirty="0"/>
              <a:t>는 재 등록 과정에서 </a:t>
            </a:r>
            <a:r>
              <a:rPr lang="en-US" altLang="ko-KR" dirty="0"/>
              <a:t>5GS</a:t>
            </a:r>
            <a:r>
              <a:rPr lang="ko-KR" altLang="en-US" dirty="0"/>
              <a:t>로 </a:t>
            </a:r>
            <a:r>
              <a:rPr lang="ko-KR" altLang="en-US" dirty="0" smtClean="0"/>
              <a:t>복귀할 </a:t>
            </a:r>
            <a:r>
              <a:rPr lang="ko-KR" altLang="en-US" dirty="0"/>
              <a:t>때 </a:t>
            </a:r>
            <a:r>
              <a:rPr lang="en-US" altLang="ko-KR" dirty="0"/>
              <a:t>MICO</a:t>
            </a:r>
            <a:r>
              <a:rPr lang="ko-KR" altLang="en-US" dirty="0"/>
              <a:t>를 재협상 할 </a:t>
            </a:r>
            <a:r>
              <a:rPr lang="ko-KR" altLang="en-US" dirty="0" smtClean="0"/>
              <a:t>수 있다</a:t>
            </a:r>
            <a:r>
              <a:rPr lang="en-US" altLang="ko-KR" dirty="0"/>
              <a:t>.</a:t>
            </a:r>
            <a:endParaRPr lang="en-GB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03507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1783" y="365126"/>
            <a:ext cx="11395362" cy="500784"/>
          </a:xfrm>
        </p:spPr>
        <p:txBody>
          <a:bodyPr>
            <a:noAutofit/>
          </a:bodyPr>
          <a:lstStyle/>
          <a:p>
            <a:r>
              <a:rPr lang="en-US" altLang="ko-KR" sz="4000" b="1" dirty="0">
                <a:latin typeface="Arial" panose="020B0604020202020204" pitchFamily="34" charset="0"/>
                <a:cs typeface="Arial" panose="020B0604020202020204" pitchFamily="34" charset="0"/>
              </a:rPr>
              <a:t>5.17.2.3 </a:t>
            </a:r>
            <a:r>
              <a:rPr lang="en-GB" altLang="ko-KR" sz="4000" b="1" dirty="0">
                <a:latin typeface="Arial" panose="020B0604020202020204" pitchFamily="34" charset="0"/>
                <a:cs typeface="Arial" panose="020B0604020202020204" pitchFamily="34" charset="0"/>
              </a:rPr>
              <a:t>Interworking with EPC in presence of Non-3GPP PDU Sessions</a:t>
            </a:r>
            <a:endParaRPr lang="ko-KR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1783" y="1253836"/>
            <a:ext cx="11395362" cy="4923127"/>
          </a:xfrm>
        </p:spPr>
        <p:txBody>
          <a:bodyPr>
            <a:normAutofit/>
          </a:bodyPr>
          <a:lstStyle/>
          <a:p>
            <a:r>
              <a:rPr lang="en-US" altLang="ko-KR" dirty="0"/>
              <a:t>UE</a:t>
            </a:r>
            <a:r>
              <a:rPr lang="ko-KR" altLang="en-US" dirty="0"/>
              <a:t>가 </a:t>
            </a:r>
            <a:r>
              <a:rPr lang="en-US" altLang="ko-KR" dirty="0"/>
              <a:t>3GPP </a:t>
            </a:r>
            <a:r>
              <a:rPr lang="ko-KR" altLang="en-US" dirty="0"/>
              <a:t>액세스 및 </a:t>
            </a:r>
            <a:r>
              <a:rPr lang="en-US" altLang="ko-KR" dirty="0" smtClean="0"/>
              <a:t>Non-3GPP </a:t>
            </a:r>
            <a:r>
              <a:rPr lang="ko-KR" altLang="en-US" dirty="0"/>
              <a:t>액세스를 통해 </a:t>
            </a:r>
            <a:r>
              <a:rPr lang="en-US" altLang="ko-KR" dirty="0"/>
              <a:t>5GC</a:t>
            </a:r>
            <a:r>
              <a:rPr lang="ko-KR" altLang="en-US" dirty="0"/>
              <a:t>에 동시에 접속되는 경우</a:t>
            </a:r>
            <a:r>
              <a:rPr lang="en-US" altLang="ko-KR" dirty="0"/>
              <a:t>, UE</a:t>
            </a:r>
            <a:r>
              <a:rPr lang="ko-KR" altLang="en-US" dirty="0"/>
              <a:t>는 </a:t>
            </a:r>
            <a:r>
              <a:rPr lang="en-US" altLang="ko-KR" dirty="0" smtClean="0"/>
              <a:t>Non-3GPP </a:t>
            </a:r>
            <a:r>
              <a:rPr lang="ko-KR" altLang="en-US" dirty="0"/>
              <a:t>액세스와 관련된 </a:t>
            </a:r>
            <a:r>
              <a:rPr lang="en-US" altLang="ko-KR" dirty="0"/>
              <a:t>3GPP </a:t>
            </a:r>
            <a:r>
              <a:rPr lang="ko-KR" altLang="en-US" dirty="0"/>
              <a:t>액세스 및 </a:t>
            </a:r>
            <a:r>
              <a:rPr lang="en-US" altLang="ko-KR" dirty="0"/>
              <a:t>PDU </a:t>
            </a:r>
            <a:r>
              <a:rPr lang="ko-KR" altLang="en-US" dirty="0"/>
              <a:t>세션과 관련된 </a:t>
            </a:r>
            <a:r>
              <a:rPr lang="en-US" altLang="ko-KR" dirty="0"/>
              <a:t>PDU </a:t>
            </a:r>
            <a:r>
              <a:rPr lang="ko-KR" altLang="en-US" dirty="0"/>
              <a:t>세션을 가질 </a:t>
            </a:r>
            <a:r>
              <a:rPr lang="ko-KR" altLang="en-US" dirty="0" smtClean="0"/>
              <a:t>수 있다</a:t>
            </a:r>
            <a:r>
              <a:rPr lang="en-US" altLang="ko-KR" dirty="0"/>
              <a:t>. </a:t>
            </a:r>
            <a:r>
              <a:rPr lang="ko-KR" altLang="en-US" dirty="0"/>
              <a:t>시스템 간 핸드 오버가 </a:t>
            </a:r>
            <a:r>
              <a:rPr lang="en-US" altLang="ko-KR" dirty="0"/>
              <a:t>3GPP </a:t>
            </a:r>
            <a:r>
              <a:rPr lang="ko-KR" altLang="en-US" dirty="0"/>
              <a:t>액세스와 관련된 </a:t>
            </a:r>
            <a:r>
              <a:rPr lang="en-US" altLang="ko-KR" dirty="0"/>
              <a:t>PDU </a:t>
            </a:r>
            <a:r>
              <a:rPr lang="ko-KR" altLang="en-US" dirty="0"/>
              <a:t>세션에 대해 수행 될 때</a:t>
            </a:r>
            <a:r>
              <a:rPr lang="en-US" altLang="ko-KR" dirty="0"/>
              <a:t>, </a:t>
            </a:r>
            <a:r>
              <a:rPr lang="en-US" altLang="ko-KR" dirty="0" smtClean="0"/>
              <a:t>Non-3GPP </a:t>
            </a:r>
            <a:r>
              <a:rPr lang="ko-KR" altLang="en-US" dirty="0"/>
              <a:t>액세스와 연관된 </a:t>
            </a:r>
            <a:r>
              <a:rPr lang="en-US" altLang="ko-KR" dirty="0"/>
              <a:t>PDU </a:t>
            </a:r>
            <a:r>
              <a:rPr lang="ko-KR" altLang="en-US" dirty="0"/>
              <a:t>세션은 </a:t>
            </a:r>
            <a:r>
              <a:rPr lang="en-US" altLang="ko-KR" dirty="0"/>
              <a:t>5GC</a:t>
            </a:r>
            <a:r>
              <a:rPr lang="ko-KR" altLang="en-US" dirty="0"/>
              <a:t>에 </a:t>
            </a:r>
            <a:r>
              <a:rPr lang="ko-KR" altLang="en-US" dirty="0" smtClean="0"/>
              <a:t>고정되어 있다</a:t>
            </a:r>
            <a:r>
              <a:rPr lang="en-US" altLang="ko-KR" dirty="0"/>
              <a:t>.</a:t>
            </a:r>
            <a:endParaRPr lang="en-GB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668452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1783" y="365126"/>
            <a:ext cx="11395362" cy="500784"/>
          </a:xfrm>
        </p:spPr>
        <p:txBody>
          <a:bodyPr>
            <a:noAutofit/>
          </a:bodyPr>
          <a:lstStyle/>
          <a:p>
            <a:r>
              <a:rPr lang="en-US" altLang="ko-KR" sz="4000" b="1" dirty="0">
                <a:latin typeface="Arial" panose="020B0604020202020204" pitchFamily="34" charset="0"/>
                <a:cs typeface="Arial" panose="020B0604020202020204" pitchFamily="34" charset="0"/>
              </a:rPr>
              <a:t>5.17.2.4 </a:t>
            </a:r>
            <a:r>
              <a:rPr lang="en-GB" altLang="ko-KR" sz="4000" b="1" dirty="0">
                <a:latin typeface="Arial" panose="020B0604020202020204" pitchFamily="34" charset="0"/>
                <a:cs typeface="Arial" panose="020B0604020202020204" pitchFamily="34" charset="0"/>
              </a:rPr>
              <a:t>Network sharing support and interworking between EPS and 5GS</a:t>
            </a:r>
            <a:endParaRPr lang="ko-KR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1783" y="1253836"/>
            <a:ext cx="11395362" cy="492312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altLang="ko-KR" dirty="0"/>
              <a:t>EPS</a:t>
            </a:r>
            <a:r>
              <a:rPr lang="ko-KR" altLang="ko-KR" dirty="0"/>
              <a:t>와</a:t>
            </a:r>
            <a:r>
              <a:rPr lang="en-GB" altLang="ko-KR" dirty="0"/>
              <a:t> 5GS </a:t>
            </a:r>
            <a:r>
              <a:rPr lang="ko-KR" altLang="ko-KR" dirty="0"/>
              <a:t>간의 네트워크 공유 및 연동을 지원하기 위한 자세한 설명은</a:t>
            </a:r>
            <a:r>
              <a:rPr lang="en-GB" altLang="ko-KR" dirty="0"/>
              <a:t> TS 23.502 [3]</a:t>
            </a:r>
            <a:r>
              <a:rPr lang="ko-KR" altLang="ko-KR" dirty="0"/>
              <a:t>의</a:t>
            </a:r>
            <a:r>
              <a:rPr lang="en-GB" altLang="ko-KR" dirty="0"/>
              <a:t> 4.11.1.2.1 </a:t>
            </a:r>
            <a:r>
              <a:rPr lang="ko-KR" altLang="ko-KR" dirty="0"/>
              <a:t>절</a:t>
            </a:r>
            <a:r>
              <a:rPr lang="en-GB" altLang="ko-KR" dirty="0"/>
              <a:t>, 4.11.1.2.2 </a:t>
            </a:r>
            <a:r>
              <a:rPr lang="ko-KR" altLang="ko-KR" dirty="0"/>
              <a:t>절</a:t>
            </a:r>
            <a:r>
              <a:rPr lang="en-GB" altLang="ko-KR" dirty="0"/>
              <a:t>, 4.11.1.3.2 </a:t>
            </a:r>
            <a:r>
              <a:rPr lang="ko-KR" altLang="ko-KR" dirty="0"/>
              <a:t>절 및</a:t>
            </a:r>
            <a:r>
              <a:rPr lang="en-GB" altLang="ko-KR" dirty="0"/>
              <a:t> 4.11.1.3.3 </a:t>
            </a:r>
            <a:r>
              <a:rPr lang="ko-KR" altLang="ko-KR" dirty="0"/>
              <a:t>절에 설명되어 있다</a:t>
            </a:r>
            <a:r>
              <a:rPr lang="en-GB" altLang="ko-KR" dirty="0"/>
              <a:t>.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80650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1783" y="365126"/>
            <a:ext cx="11395362" cy="500784"/>
          </a:xfrm>
        </p:spPr>
        <p:txBody>
          <a:bodyPr>
            <a:noAutofit/>
          </a:bodyPr>
          <a:lstStyle/>
          <a:p>
            <a:r>
              <a:rPr lang="en-US" altLang="ko-K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5.17.2 Interworking with EPC</a:t>
            </a:r>
            <a:br>
              <a:rPr lang="en-US" altLang="ko-K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5.17.2.1 General</a:t>
            </a:r>
            <a:endParaRPr lang="ko-KR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1783" y="1253836"/>
            <a:ext cx="11395362" cy="492312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본 절은 </a:t>
            </a:r>
            <a:r>
              <a:rPr lang="en-US" altLang="ko-KR" dirty="0" smtClean="0"/>
              <a:t>5GC</a:t>
            </a:r>
            <a:r>
              <a:rPr lang="ko-KR" altLang="en-US" dirty="0"/>
              <a:t>와 </a:t>
            </a:r>
            <a:r>
              <a:rPr lang="en-US" altLang="ko-KR" dirty="0"/>
              <a:t>EPC / E-UTRAN </a:t>
            </a:r>
            <a:r>
              <a:rPr lang="ko-KR" altLang="en-US" dirty="0"/>
              <a:t>사이의 이동성 </a:t>
            </a:r>
            <a:r>
              <a:rPr lang="ko-KR" altLang="en-US" dirty="0" smtClean="0"/>
              <a:t>절차 측면에서 다룸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EPC</a:t>
            </a:r>
            <a:r>
              <a:rPr lang="ko-KR" altLang="en-US" dirty="0"/>
              <a:t>와 상호 </a:t>
            </a:r>
            <a:r>
              <a:rPr lang="ko-KR" altLang="en-US" dirty="0" smtClean="0"/>
              <a:t>작용 시 </a:t>
            </a:r>
            <a:r>
              <a:rPr lang="en-US" altLang="ko-KR" dirty="0" smtClean="0"/>
              <a:t>5GC </a:t>
            </a:r>
            <a:r>
              <a:rPr lang="ko-KR" altLang="en-US" dirty="0"/>
              <a:t>및 </a:t>
            </a:r>
            <a:r>
              <a:rPr lang="en-US" altLang="ko-KR" dirty="0"/>
              <a:t>EPC NAS</a:t>
            </a:r>
            <a:r>
              <a:rPr lang="ko-KR" altLang="en-US" dirty="0"/>
              <a:t>를 모두 지원하는 </a:t>
            </a:r>
            <a:r>
              <a:rPr lang="en-US" altLang="ko-KR" dirty="0"/>
              <a:t>UE</a:t>
            </a:r>
            <a:r>
              <a:rPr lang="ko-KR" altLang="en-US" dirty="0"/>
              <a:t>는 단일 등록 모드 또는 이중 등록 모드에서 작동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단일 </a:t>
            </a:r>
            <a:r>
              <a:rPr lang="ko-KR" altLang="en-US" dirty="0"/>
              <a:t>등록 </a:t>
            </a:r>
            <a:r>
              <a:rPr lang="ko-KR" altLang="en-US" dirty="0" smtClean="0"/>
              <a:t>모드</a:t>
            </a:r>
            <a:endParaRPr lang="en-US" altLang="ko-KR" dirty="0" smtClean="0"/>
          </a:p>
          <a:p>
            <a:pPr lvl="2">
              <a:lnSpc>
                <a:spcPct val="120000"/>
              </a:lnSpc>
            </a:pPr>
            <a:r>
              <a:rPr lang="en-US" altLang="ko-KR" dirty="0" smtClean="0"/>
              <a:t>UE</a:t>
            </a:r>
            <a:r>
              <a:rPr lang="ko-KR" altLang="en-US" dirty="0"/>
              <a:t>는 하나의 활성 </a:t>
            </a:r>
            <a:r>
              <a:rPr lang="en-US" altLang="ko-KR" dirty="0"/>
              <a:t>MM </a:t>
            </a:r>
            <a:r>
              <a:rPr lang="ko-KR" altLang="en-US" dirty="0"/>
              <a:t>상태 </a:t>
            </a:r>
            <a:r>
              <a:rPr lang="en-US" altLang="ko-KR" dirty="0"/>
              <a:t>(5GC</a:t>
            </a:r>
            <a:r>
              <a:rPr lang="ko-KR" altLang="en-US" dirty="0"/>
              <a:t>의 </a:t>
            </a:r>
            <a:r>
              <a:rPr lang="en-US" altLang="ko-KR" dirty="0"/>
              <a:t>RM </a:t>
            </a:r>
            <a:r>
              <a:rPr lang="ko-KR" altLang="en-US" dirty="0"/>
              <a:t>상태 또는 </a:t>
            </a:r>
            <a:r>
              <a:rPr lang="en-US" altLang="ko-KR" dirty="0"/>
              <a:t>EPC</a:t>
            </a:r>
            <a:r>
              <a:rPr lang="ko-KR" altLang="en-US" dirty="0"/>
              <a:t>의 </a:t>
            </a:r>
            <a:r>
              <a:rPr lang="en-US" altLang="ko-KR" dirty="0"/>
              <a:t>EMM </a:t>
            </a:r>
            <a:r>
              <a:rPr lang="ko-KR" altLang="en-US" dirty="0"/>
              <a:t>상태</a:t>
            </a:r>
            <a:r>
              <a:rPr lang="en-US" altLang="ko-KR" dirty="0"/>
              <a:t>) </a:t>
            </a:r>
            <a:r>
              <a:rPr lang="ko-KR" altLang="en-US" dirty="0"/>
              <a:t>만 가지며 </a:t>
            </a:r>
            <a:r>
              <a:rPr lang="en-US" altLang="ko-KR" dirty="0"/>
              <a:t>5GC NAS </a:t>
            </a:r>
            <a:r>
              <a:rPr lang="ko-KR" altLang="en-US" dirty="0"/>
              <a:t>모드 또는 </a:t>
            </a:r>
            <a:r>
              <a:rPr lang="en-US" altLang="ko-KR" dirty="0"/>
              <a:t>EPC NAS </a:t>
            </a:r>
            <a:r>
              <a:rPr lang="ko-KR" altLang="en-US" dirty="0"/>
              <a:t>모드 </a:t>
            </a:r>
            <a:r>
              <a:rPr lang="en-US" altLang="ko-KR" dirty="0"/>
              <a:t>(</a:t>
            </a:r>
            <a:r>
              <a:rPr lang="ko-KR" altLang="en-US" dirty="0"/>
              <a:t>각각 </a:t>
            </a:r>
            <a:r>
              <a:rPr lang="en-US" altLang="ko-KR" dirty="0"/>
              <a:t>5GC </a:t>
            </a:r>
            <a:r>
              <a:rPr lang="ko-KR" altLang="en-US" dirty="0"/>
              <a:t>또는 </a:t>
            </a:r>
            <a:r>
              <a:rPr lang="en-US" altLang="ko-KR" dirty="0"/>
              <a:t>EPC</a:t>
            </a:r>
            <a:r>
              <a:rPr lang="ko-KR" altLang="en-US" dirty="0"/>
              <a:t>에 연결된 경우</a:t>
            </a:r>
            <a:r>
              <a:rPr lang="en-US" altLang="ko-KR" dirty="0"/>
              <a:t>) </a:t>
            </a:r>
            <a:r>
              <a:rPr lang="ko-KR" altLang="en-US" dirty="0"/>
              <a:t>중 하나입니다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2">
              <a:lnSpc>
                <a:spcPct val="120000"/>
              </a:lnSpc>
            </a:pPr>
            <a:r>
              <a:rPr lang="en-US" altLang="ko-KR" dirty="0" smtClean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5GC </a:t>
            </a:r>
            <a:r>
              <a:rPr lang="ko-KR" altLang="en-US" dirty="0"/>
              <a:t>및 </a:t>
            </a:r>
            <a:r>
              <a:rPr lang="en-US" altLang="ko-KR" dirty="0"/>
              <a:t>EPC</a:t>
            </a:r>
            <a:r>
              <a:rPr lang="ko-KR" altLang="en-US" dirty="0"/>
              <a:t>에 대해 단일 조정 등록을 유지 관리합니다</a:t>
            </a:r>
            <a:r>
              <a:rPr lang="en-US" altLang="ko-KR" dirty="0"/>
              <a:t>. </a:t>
            </a:r>
            <a:r>
              <a:rPr lang="ko-KR" altLang="en-US" dirty="0"/>
              <a:t>따라서</a:t>
            </a:r>
            <a:r>
              <a:rPr lang="en-US" altLang="ko-KR" dirty="0"/>
              <a:t>, UE</a:t>
            </a:r>
            <a:r>
              <a:rPr lang="ko-KR" altLang="en-US" dirty="0"/>
              <a:t>는 </a:t>
            </a:r>
            <a:r>
              <a:rPr lang="en-US" altLang="ko-KR" dirty="0"/>
              <a:t>EPC</a:t>
            </a:r>
            <a:r>
              <a:rPr lang="ko-KR" altLang="en-US" dirty="0"/>
              <a:t>와 </a:t>
            </a:r>
            <a:r>
              <a:rPr lang="en-US" altLang="ko-KR" dirty="0"/>
              <a:t>5GC </a:t>
            </a:r>
            <a:r>
              <a:rPr lang="ko-KR" altLang="en-US" dirty="0"/>
              <a:t>사이의 이동성 동안 </a:t>
            </a:r>
            <a:r>
              <a:rPr lang="en-US" altLang="ko-KR" dirty="0"/>
              <a:t>EPS-GUTI</a:t>
            </a:r>
            <a:r>
              <a:rPr lang="ko-KR" altLang="en-US" dirty="0"/>
              <a:t>를 </a:t>
            </a:r>
            <a:r>
              <a:rPr lang="en-US" altLang="ko-KR" dirty="0"/>
              <a:t>5G GUTI</a:t>
            </a:r>
            <a:r>
              <a:rPr lang="ko-KR" altLang="en-US" dirty="0"/>
              <a:t>로 매핑하고</a:t>
            </a:r>
            <a:r>
              <a:rPr lang="en-US" altLang="ko-KR" dirty="0"/>
              <a:t>, </a:t>
            </a:r>
            <a:r>
              <a:rPr lang="ko-KR" altLang="en-US" dirty="0"/>
              <a:t>그 반대의 경우도 마찬가지로 부록 </a:t>
            </a:r>
            <a:r>
              <a:rPr lang="en-US" altLang="ko-KR" dirty="0"/>
              <a:t>B</a:t>
            </a:r>
            <a:r>
              <a:rPr lang="ko-KR" altLang="en-US" dirty="0"/>
              <a:t>의 매핑 규칙에 따라 매핑한다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2">
              <a:lnSpc>
                <a:spcPct val="120000"/>
              </a:lnSpc>
            </a:pPr>
            <a:r>
              <a:rPr lang="en-US" altLang="ko-KR" dirty="0" smtClean="0"/>
              <a:t>5GC</a:t>
            </a:r>
            <a:r>
              <a:rPr lang="ko-KR" altLang="en-US" dirty="0"/>
              <a:t>로 복귀 할 때 이전에 설정된 </a:t>
            </a:r>
            <a:r>
              <a:rPr lang="en-US" altLang="ko-KR" dirty="0"/>
              <a:t>5G </a:t>
            </a:r>
            <a:r>
              <a:rPr lang="ko-KR" altLang="en-US" dirty="0"/>
              <a:t>보안 컨텍스트의 재사용을 가능하게하기 위해 </a:t>
            </a: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5GC</a:t>
            </a:r>
            <a:r>
              <a:rPr lang="ko-KR" altLang="en-US" dirty="0"/>
              <a:t>에서 </a:t>
            </a:r>
            <a:r>
              <a:rPr lang="en-US" altLang="ko-KR" dirty="0"/>
              <a:t>EPC</a:t>
            </a:r>
            <a:r>
              <a:rPr lang="ko-KR" altLang="en-US" dirty="0"/>
              <a:t>로 이동할 때 기본 </a:t>
            </a:r>
            <a:r>
              <a:rPr lang="en-US" altLang="ko-KR" dirty="0"/>
              <a:t>5G-GUTI </a:t>
            </a:r>
            <a:r>
              <a:rPr lang="ko-KR" altLang="en-US" dirty="0"/>
              <a:t>및 기본 </a:t>
            </a:r>
            <a:r>
              <a:rPr lang="en-US" altLang="ko-KR" dirty="0"/>
              <a:t>5G </a:t>
            </a:r>
            <a:r>
              <a:rPr lang="ko-KR" altLang="en-US" dirty="0"/>
              <a:t>보안 컨텍스트가 포함됩니다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이중 </a:t>
            </a:r>
            <a:r>
              <a:rPr lang="ko-KR" altLang="en-US" dirty="0"/>
              <a:t>등록 </a:t>
            </a:r>
            <a:r>
              <a:rPr lang="ko-KR" altLang="en-US" dirty="0" smtClean="0"/>
              <a:t>모드</a:t>
            </a:r>
            <a:endParaRPr lang="en-US" altLang="ko-KR" dirty="0" smtClean="0"/>
          </a:p>
          <a:p>
            <a:pPr lvl="2">
              <a:lnSpc>
                <a:spcPct val="120000"/>
              </a:lnSpc>
            </a:pPr>
            <a:r>
              <a:rPr lang="en-US" altLang="ko-KR" dirty="0" smtClean="0"/>
              <a:t>UE</a:t>
            </a:r>
            <a:r>
              <a:rPr lang="ko-KR" altLang="en-US" dirty="0"/>
              <a:t>는 별도의 </a:t>
            </a:r>
            <a:r>
              <a:rPr lang="en-US" altLang="ko-KR" dirty="0"/>
              <a:t>RRC </a:t>
            </a:r>
            <a:r>
              <a:rPr lang="ko-KR" altLang="en-US" dirty="0"/>
              <a:t>연결을 사용하여 </a:t>
            </a:r>
            <a:r>
              <a:rPr lang="en-US" altLang="ko-KR" dirty="0"/>
              <a:t>5GC </a:t>
            </a:r>
            <a:r>
              <a:rPr lang="ko-KR" altLang="en-US" dirty="0"/>
              <a:t>및 </a:t>
            </a:r>
            <a:r>
              <a:rPr lang="en-US" altLang="ko-KR" dirty="0"/>
              <a:t>EPC</a:t>
            </a:r>
            <a:r>
              <a:rPr lang="ko-KR" altLang="en-US" dirty="0"/>
              <a:t>에 대한 독립적 인 등록을 처리합니다</a:t>
            </a:r>
            <a:r>
              <a:rPr lang="en-US" altLang="ko-KR" dirty="0"/>
              <a:t>. </a:t>
            </a:r>
            <a:r>
              <a:rPr lang="ko-KR" altLang="en-US" dirty="0"/>
              <a:t>이 모드에서 </a:t>
            </a: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5G-GUTI </a:t>
            </a:r>
            <a:r>
              <a:rPr lang="ko-KR" altLang="en-US" dirty="0"/>
              <a:t>및 </a:t>
            </a:r>
            <a:r>
              <a:rPr lang="en-US" altLang="ko-KR" dirty="0"/>
              <a:t>EPS-GUTI</a:t>
            </a:r>
            <a:r>
              <a:rPr lang="ko-KR" altLang="en-US" dirty="0"/>
              <a:t>를 독립적으로 관리합니다</a:t>
            </a:r>
            <a:r>
              <a:rPr lang="en-US" altLang="ko-KR" dirty="0"/>
              <a:t>. </a:t>
            </a:r>
            <a:r>
              <a:rPr lang="ko-KR" altLang="en-US" dirty="0"/>
              <a:t>이 모드에서 </a:t>
            </a: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5GC</a:t>
            </a:r>
            <a:r>
              <a:rPr lang="ko-KR" altLang="en-US" dirty="0"/>
              <a:t>에 대한 등록을 위해 </a:t>
            </a:r>
            <a:r>
              <a:rPr lang="en-US" altLang="ko-KR" dirty="0"/>
              <a:t>5GC</a:t>
            </a:r>
            <a:r>
              <a:rPr lang="ko-KR" altLang="en-US" dirty="0"/>
              <a:t>에 의해 이전에 할당 된 경우 기본 </a:t>
            </a:r>
            <a:r>
              <a:rPr lang="en-US" altLang="ko-KR" dirty="0">
                <a:solidFill>
                  <a:srgbClr val="FF0000"/>
                </a:solidFill>
              </a:rPr>
              <a:t>5G-GUTI</a:t>
            </a:r>
            <a:r>
              <a:rPr lang="ko-KR" altLang="en-US" dirty="0"/>
              <a:t>를 제공하고 </a:t>
            </a:r>
            <a:r>
              <a:rPr lang="en-US" altLang="ko-KR" dirty="0"/>
              <a:t>EPC</a:t>
            </a:r>
            <a:r>
              <a:rPr lang="ko-KR" altLang="en-US" dirty="0"/>
              <a:t>에 대해 </a:t>
            </a:r>
            <a:r>
              <a:rPr lang="en-US" altLang="ko-KR" dirty="0"/>
              <a:t>Attach / TAU</a:t>
            </a:r>
            <a:r>
              <a:rPr lang="ko-KR" altLang="en-US" dirty="0"/>
              <a:t>에 대해 이전에 </a:t>
            </a:r>
            <a:r>
              <a:rPr lang="en-US" altLang="ko-KR" dirty="0"/>
              <a:t>EPC</a:t>
            </a:r>
            <a:r>
              <a:rPr lang="ko-KR" altLang="en-US" dirty="0"/>
              <a:t>에 의해 할당 된 경우 </a:t>
            </a:r>
            <a:r>
              <a:rPr lang="ko-KR" altLang="en-US" dirty="0" err="1"/>
              <a:t>네이티브</a:t>
            </a:r>
            <a:r>
              <a:rPr lang="ko-KR" altLang="en-US" dirty="0"/>
              <a:t> </a:t>
            </a:r>
            <a:r>
              <a:rPr lang="en-US" altLang="ko-KR" dirty="0">
                <a:solidFill>
                  <a:srgbClr val="FF0000"/>
                </a:solidFill>
              </a:rPr>
              <a:t>EPS-GUTI</a:t>
            </a:r>
            <a:r>
              <a:rPr lang="ko-KR" altLang="en-US" dirty="0"/>
              <a:t>를 제공합니다</a:t>
            </a:r>
            <a:r>
              <a:rPr lang="en-US" altLang="ko-KR" dirty="0"/>
              <a:t>. </a:t>
            </a:r>
            <a:r>
              <a:rPr lang="ko-KR" altLang="en-US" dirty="0"/>
              <a:t>이 모드에서 </a:t>
            </a: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5GC </a:t>
            </a:r>
            <a:r>
              <a:rPr lang="ko-KR" altLang="en-US" dirty="0"/>
              <a:t>전용</a:t>
            </a:r>
            <a:r>
              <a:rPr lang="en-US" altLang="ko-KR" dirty="0"/>
              <a:t>, EPC </a:t>
            </a:r>
            <a:r>
              <a:rPr lang="ko-KR" altLang="en-US" dirty="0"/>
              <a:t>전용 또는 </a:t>
            </a:r>
            <a:r>
              <a:rPr lang="en-US" altLang="ko-KR" dirty="0"/>
              <a:t>5GC </a:t>
            </a:r>
            <a:r>
              <a:rPr lang="ko-KR" altLang="en-US" dirty="0"/>
              <a:t>및 </a:t>
            </a:r>
            <a:r>
              <a:rPr lang="en-US" altLang="ko-KR" dirty="0"/>
              <a:t>EPC </a:t>
            </a:r>
            <a:r>
              <a:rPr lang="ko-KR" altLang="en-US" dirty="0"/>
              <a:t>모두에 등록 될 수 있습니다</a:t>
            </a:r>
            <a:r>
              <a:rPr lang="en-US" altLang="ko-KR" dirty="0" smtClean="0"/>
              <a:t>.</a:t>
            </a:r>
          </a:p>
          <a:p>
            <a:pPr lvl="2">
              <a:lnSpc>
                <a:spcPct val="120000"/>
              </a:lnSpc>
            </a:pPr>
            <a:r>
              <a:rPr lang="en-US" altLang="ko-KR" dirty="0" smtClean="0"/>
              <a:t>EPS </a:t>
            </a:r>
            <a:r>
              <a:rPr lang="en-US" altLang="ko-KR" dirty="0"/>
              <a:t>/ E-UTRAN</a:t>
            </a:r>
            <a:r>
              <a:rPr lang="ko-KR" altLang="en-US" dirty="0"/>
              <a:t>과 </a:t>
            </a:r>
            <a:r>
              <a:rPr lang="en-US" altLang="ko-KR" dirty="0"/>
              <a:t>5GS / NR </a:t>
            </a:r>
            <a:r>
              <a:rPr lang="ko-KR" altLang="en-US" dirty="0"/>
              <a:t>간의 </a:t>
            </a:r>
            <a:r>
              <a:rPr lang="ko-KR" altLang="en-US" dirty="0" smtClean="0"/>
              <a:t>연동을 위한 </a:t>
            </a:r>
            <a:r>
              <a:rPr lang="ko-KR" altLang="en-US" dirty="0"/>
              <a:t>모드입니다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2">
              <a:lnSpc>
                <a:spcPct val="120000"/>
              </a:lnSpc>
            </a:pPr>
            <a:r>
              <a:rPr lang="ko-KR" altLang="en-US" dirty="0" smtClean="0">
                <a:solidFill>
                  <a:srgbClr val="FF0000"/>
                </a:solidFill>
              </a:rPr>
              <a:t>이중 </a:t>
            </a:r>
            <a:r>
              <a:rPr lang="ko-KR" altLang="en-US" dirty="0">
                <a:solidFill>
                  <a:srgbClr val="FF0000"/>
                </a:solidFill>
              </a:rPr>
              <a:t>등록 </a:t>
            </a:r>
            <a:r>
              <a:rPr lang="en-US" altLang="ko-KR" dirty="0">
                <a:solidFill>
                  <a:srgbClr val="FF0000"/>
                </a:solidFill>
              </a:rPr>
              <a:t>UE</a:t>
            </a:r>
            <a:r>
              <a:rPr lang="ko-KR" altLang="en-US" dirty="0">
                <a:solidFill>
                  <a:srgbClr val="FF0000"/>
                </a:solidFill>
              </a:rPr>
              <a:t>는 </a:t>
            </a:r>
            <a:r>
              <a:rPr lang="en-US" altLang="ko-KR" dirty="0">
                <a:solidFill>
                  <a:srgbClr val="FF0000"/>
                </a:solidFill>
              </a:rPr>
              <a:t>5GC </a:t>
            </a:r>
            <a:r>
              <a:rPr lang="ko-KR" altLang="en-US" dirty="0">
                <a:solidFill>
                  <a:srgbClr val="FF0000"/>
                </a:solidFill>
              </a:rPr>
              <a:t>연결 </a:t>
            </a:r>
            <a:r>
              <a:rPr lang="en-US" altLang="ko-KR" dirty="0">
                <a:solidFill>
                  <a:srgbClr val="FF0000"/>
                </a:solidFill>
              </a:rPr>
              <a:t>E-UTRA</a:t>
            </a:r>
            <a:r>
              <a:rPr lang="ko-KR" altLang="en-US" dirty="0">
                <a:solidFill>
                  <a:srgbClr val="FF0000"/>
                </a:solidFill>
              </a:rPr>
              <a:t>로 넘겨지지 않도록</a:t>
            </a:r>
            <a:r>
              <a:rPr lang="ko-KR" altLang="en-US" dirty="0"/>
              <a:t> </a:t>
            </a:r>
            <a:r>
              <a:rPr lang="en-US" altLang="ko-KR" dirty="0"/>
              <a:t>5GS / NR</a:t>
            </a:r>
            <a:r>
              <a:rPr lang="ko-KR" altLang="en-US" dirty="0"/>
              <a:t>에 연결될 때 </a:t>
            </a:r>
            <a:r>
              <a:rPr lang="en-US" altLang="ko-KR" dirty="0"/>
              <a:t>E-UTRA </a:t>
            </a:r>
            <a:r>
              <a:rPr lang="ko-KR" altLang="en-US" dirty="0"/>
              <a:t>기능을 </a:t>
            </a:r>
            <a:r>
              <a:rPr lang="en-US" altLang="ko-KR" dirty="0"/>
              <a:t>NR </a:t>
            </a:r>
            <a:r>
              <a:rPr lang="ko-KR" altLang="en-US" dirty="0"/>
              <a:t>액세스로 보내면 안됩니다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사유 </a:t>
            </a:r>
            <a:r>
              <a:rPr lang="en-US" altLang="ko-KR" dirty="0" smtClean="0"/>
              <a:t>: UE 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HO </a:t>
            </a:r>
            <a:r>
              <a:rPr lang="ko-KR" altLang="en-US" dirty="0" smtClean="0"/>
              <a:t>결과 단일 </a:t>
            </a:r>
            <a:r>
              <a:rPr lang="en-US" altLang="ko-KR" dirty="0" smtClean="0"/>
              <a:t>RAN </a:t>
            </a:r>
            <a:r>
              <a:rPr lang="ko-KR" altLang="en-US" dirty="0" smtClean="0"/>
              <a:t>노드를 통해 </a:t>
            </a:r>
            <a:r>
              <a:rPr lang="ko-KR" altLang="en-US" dirty="0" smtClean="0">
                <a:solidFill>
                  <a:srgbClr val="FF0000"/>
                </a:solidFill>
              </a:rPr>
              <a:t>개별 </a:t>
            </a:r>
            <a:r>
              <a:rPr lang="en-US" altLang="ko-KR" dirty="0" smtClean="0">
                <a:solidFill>
                  <a:srgbClr val="FF0000"/>
                </a:solidFill>
              </a:rPr>
              <a:t>RRC </a:t>
            </a:r>
            <a:r>
              <a:rPr lang="ko-KR" altLang="en-US" dirty="0" smtClean="0">
                <a:solidFill>
                  <a:srgbClr val="FF0000"/>
                </a:solidFill>
              </a:rPr>
              <a:t>연결을 사용하여 </a:t>
            </a:r>
            <a:r>
              <a:rPr lang="en-US" altLang="ko-KR" dirty="0" smtClean="0">
                <a:solidFill>
                  <a:srgbClr val="FF0000"/>
                </a:solidFill>
              </a:rPr>
              <a:t>E-UTRAN / EPC </a:t>
            </a:r>
            <a:r>
              <a:rPr lang="ko-KR" altLang="en-US" dirty="0" smtClean="0">
                <a:solidFill>
                  <a:srgbClr val="FF0000"/>
                </a:solidFill>
              </a:rPr>
              <a:t>및 </a:t>
            </a:r>
            <a:r>
              <a:rPr lang="en-US" altLang="ko-KR" dirty="0" smtClean="0">
                <a:solidFill>
                  <a:srgbClr val="FF0000"/>
                </a:solidFill>
              </a:rPr>
              <a:t>E-UTRA / 5GA </a:t>
            </a:r>
            <a:r>
              <a:rPr lang="ko-KR" altLang="en-US" dirty="0" smtClean="0">
                <a:solidFill>
                  <a:srgbClr val="FF0000"/>
                </a:solidFill>
              </a:rPr>
              <a:t>에 동시 연결하는 것을 방지</a:t>
            </a:r>
            <a:r>
              <a:rPr lang="ko-KR" altLang="en-US" dirty="0" smtClean="0"/>
              <a:t>하기 위함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823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1783" y="365126"/>
            <a:ext cx="11395362" cy="500784"/>
          </a:xfrm>
        </p:spPr>
        <p:txBody>
          <a:bodyPr>
            <a:noAutofit/>
          </a:bodyPr>
          <a:lstStyle/>
          <a:p>
            <a:r>
              <a:rPr lang="en-US" altLang="ko-K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5.17.2 Interworking with EPC</a:t>
            </a:r>
            <a:br>
              <a:rPr lang="en-US" altLang="ko-K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5.17.2.1 General</a:t>
            </a:r>
            <a:endParaRPr lang="ko-KR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1783" y="1253836"/>
            <a:ext cx="11395362" cy="4923127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o-KR" altLang="en-US" dirty="0">
                <a:solidFill>
                  <a:srgbClr val="FF0000"/>
                </a:solidFill>
              </a:rPr>
              <a:t>단일 등록 모드의 </a:t>
            </a:r>
            <a:r>
              <a:rPr lang="ko-KR" altLang="en-US" dirty="0"/>
              <a:t>지원은 </a:t>
            </a:r>
            <a:r>
              <a:rPr lang="en-US" altLang="ko-KR" dirty="0"/>
              <a:t>5GC </a:t>
            </a:r>
            <a:r>
              <a:rPr lang="ko-KR" altLang="en-US" dirty="0"/>
              <a:t>및 </a:t>
            </a:r>
            <a:r>
              <a:rPr lang="en-US" altLang="ko-KR" dirty="0"/>
              <a:t>EPC NAS</a:t>
            </a:r>
            <a:r>
              <a:rPr lang="ko-KR" altLang="en-US" dirty="0"/>
              <a:t>를 모두 지원하는 </a:t>
            </a:r>
            <a:r>
              <a:rPr lang="en-US" altLang="ko-KR" dirty="0"/>
              <a:t>UE</a:t>
            </a:r>
            <a:r>
              <a:rPr lang="ko-KR" altLang="en-US" dirty="0"/>
              <a:t>에게 </a:t>
            </a:r>
            <a:r>
              <a:rPr lang="ko-KR" altLang="en-US" dirty="0" smtClean="0">
                <a:solidFill>
                  <a:srgbClr val="FF0000"/>
                </a:solidFill>
              </a:rPr>
              <a:t>필수적이다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0" indent="0">
              <a:lnSpc>
                <a:spcPct val="120000"/>
              </a:lnSpc>
              <a:buNone/>
            </a:pPr>
            <a:r>
              <a:rPr lang="en-GB" altLang="ko-KR" dirty="0" smtClean="0"/>
              <a:t>E-UTRAN </a:t>
            </a:r>
            <a:r>
              <a:rPr lang="ko-KR" altLang="ko-KR" dirty="0"/>
              <a:t>초기 접속</a:t>
            </a:r>
            <a:r>
              <a:rPr lang="en-GB" altLang="ko-KR" dirty="0"/>
              <a:t> (initial attach) </a:t>
            </a:r>
            <a:r>
              <a:rPr lang="ko-KR" altLang="ko-KR" dirty="0"/>
              <a:t>시</a:t>
            </a:r>
            <a:r>
              <a:rPr lang="en-GB" altLang="ko-KR" dirty="0"/>
              <a:t>, 5GC</a:t>
            </a:r>
            <a:r>
              <a:rPr lang="ko-KR" altLang="ko-KR" dirty="0"/>
              <a:t>와</a:t>
            </a:r>
            <a:r>
              <a:rPr lang="en-GB" altLang="ko-KR" dirty="0"/>
              <a:t> EPC NAS</a:t>
            </a:r>
            <a:r>
              <a:rPr lang="ko-KR" altLang="ko-KR" dirty="0"/>
              <a:t>를 모두 지원하는</a:t>
            </a:r>
            <a:r>
              <a:rPr lang="en-GB" altLang="ko-KR" dirty="0"/>
              <a:t> UE</a:t>
            </a:r>
            <a:r>
              <a:rPr lang="ko-KR" altLang="ko-KR" dirty="0"/>
              <a:t>는</a:t>
            </a:r>
            <a:r>
              <a:rPr lang="en-GB" altLang="ko-KR" dirty="0"/>
              <a:t> TS 23.401</a:t>
            </a:r>
            <a:r>
              <a:rPr lang="ko-KR" altLang="ko-KR" dirty="0"/>
              <a:t>의</a:t>
            </a:r>
            <a:r>
              <a:rPr lang="en-GB" altLang="ko-KR" dirty="0"/>
              <a:t> 5.11.3 </a:t>
            </a:r>
            <a:r>
              <a:rPr lang="ko-KR" altLang="ko-KR" dirty="0"/>
              <a:t>절</a:t>
            </a:r>
            <a:r>
              <a:rPr lang="en-GB" altLang="ko-KR" dirty="0"/>
              <a:t> [26]</a:t>
            </a:r>
            <a:r>
              <a:rPr lang="ko-KR" altLang="ko-KR" dirty="0"/>
              <a:t>에 설명된 것과 같이</a:t>
            </a:r>
            <a:r>
              <a:rPr lang="en-GB" altLang="ko-KR" dirty="0"/>
              <a:t>, UE Network Capability </a:t>
            </a:r>
            <a:r>
              <a:rPr lang="ko-KR" altLang="ko-KR" dirty="0"/>
              <a:t>에</a:t>
            </a:r>
            <a:r>
              <a:rPr lang="en-GB" altLang="ko-KR" dirty="0"/>
              <a:t> 5G NAS</a:t>
            </a:r>
            <a:r>
              <a:rPr lang="ko-KR" altLang="ko-KR" dirty="0"/>
              <a:t>에 대한 지원 여부를 명시적으로 </a:t>
            </a:r>
            <a:r>
              <a:rPr lang="ko-KR" altLang="ko-KR" dirty="0" smtClean="0"/>
              <a:t>알려줘야 </a:t>
            </a:r>
            <a:r>
              <a:rPr lang="ko-KR" altLang="ko-KR" dirty="0"/>
              <a:t>한다</a:t>
            </a:r>
            <a:r>
              <a:rPr lang="en-GB" altLang="ko-KR" dirty="0"/>
              <a:t>.</a:t>
            </a:r>
            <a:endParaRPr lang="ko-KR" altLang="ko-KR" dirty="0"/>
          </a:p>
          <a:p>
            <a:pPr marL="0" indent="0">
              <a:lnSpc>
                <a:spcPct val="120000"/>
              </a:lnSpc>
              <a:buNone/>
            </a:pPr>
            <a:endParaRPr lang="en-US" altLang="ko-K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마찬가지로</a:t>
            </a:r>
            <a:r>
              <a:rPr lang="en-US" altLang="ko-KR" dirty="0" smtClean="0"/>
              <a:t>) 5GC</a:t>
            </a:r>
            <a:r>
              <a:rPr lang="ko-KR" altLang="en-US" dirty="0"/>
              <a:t>에 등록하는 동안</a:t>
            </a:r>
            <a:r>
              <a:rPr lang="en-US" altLang="ko-KR" dirty="0"/>
              <a:t>, 5GC</a:t>
            </a:r>
            <a:r>
              <a:rPr lang="ko-KR" altLang="en-US" dirty="0"/>
              <a:t>와 </a:t>
            </a:r>
            <a:r>
              <a:rPr lang="en-US" altLang="ko-KR" dirty="0"/>
              <a:t>EPC NAS</a:t>
            </a:r>
            <a:r>
              <a:rPr lang="ko-KR" altLang="en-US" dirty="0"/>
              <a:t>를 모두 지원하는 </a:t>
            </a: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EPC NAS</a:t>
            </a:r>
            <a:r>
              <a:rPr lang="ko-KR" altLang="en-US" dirty="0"/>
              <a:t>에 대한 지원을 </a:t>
            </a:r>
            <a:r>
              <a:rPr lang="ko-KR" altLang="en-US" dirty="0" smtClean="0"/>
              <a:t>명시적으로 알려줘야 한다</a:t>
            </a:r>
            <a:r>
              <a:rPr lang="en-US" altLang="ko-KR" dirty="0" smtClean="0"/>
              <a:t>.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ko-KR" altLang="en-US" dirty="0" smtClean="0"/>
              <a:t>주 </a:t>
            </a:r>
            <a:r>
              <a:rPr lang="en-US" altLang="ko-KR" dirty="0"/>
              <a:t>2 :</a:t>
            </a:r>
            <a:r>
              <a:rPr lang="ko-KR" altLang="en-US" dirty="0"/>
              <a:t>이 </a:t>
            </a:r>
            <a:r>
              <a:rPr lang="en-US" altLang="ko-KR" dirty="0" smtClean="0"/>
              <a:t>indication 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EPC</a:t>
            </a:r>
            <a:r>
              <a:rPr lang="ko-KR" altLang="en-US" dirty="0"/>
              <a:t>와 </a:t>
            </a:r>
            <a:r>
              <a:rPr lang="en-US" altLang="ko-KR" dirty="0"/>
              <a:t>5GC NAS</a:t>
            </a:r>
            <a:r>
              <a:rPr lang="ko-KR" altLang="en-US" dirty="0"/>
              <a:t>를 모두 지원하는 </a:t>
            </a:r>
            <a:r>
              <a:rPr lang="en-US" altLang="ko-KR" dirty="0"/>
              <a:t>UE</a:t>
            </a:r>
            <a:r>
              <a:rPr lang="ko-KR" altLang="en-US" dirty="0" smtClean="0"/>
              <a:t>를 위한 </a:t>
            </a:r>
            <a:r>
              <a:rPr lang="en-US" altLang="ko-KR" dirty="0"/>
              <a:t>PGW-C + SMF </a:t>
            </a:r>
            <a:r>
              <a:rPr lang="ko-KR" altLang="en-US" dirty="0"/>
              <a:t>선택에 우선 순위를 부여하기 위해 사용될 </a:t>
            </a:r>
            <a:r>
              <a:rPr lang="ko-KR" altLang="en-US" dirty="0" smtClean="0"/>
              <a:t>수 있다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PDU </a:t>
            </a:r>
            <a:r>
              <a:rPr lang="ko-KR" altLang="en-US" dirty="0"/>
              <a:t>세션 유형 </a:t>
            </a:r>
            <a:r>
              <a:rPr lang="en-US" altLang="ko-KR" dirty="0"/>
              <a:t>“</a:t>
            </a:r>
            <a:r>
              <a:rPr lang="en-US" altLang="ko-KR" dirty="0">
                <a:solidFill>
                  <a:srgbClr val="FF0000"/>
                </a:solidFill>
              </a:rPr>
              <a:t>Ethernet</a:t>
            </a:r>
            <a:r>
              <a:rPr lang="en-US" altLang="ko-KR" dirty="0"/>
              <a:t>"</a:t>
            </a:r>
            <a:r>
              <a:rPr lang="ko-KR" altLang="en-US" dirty="0"/>
              <a:t>및 </a:t>
            </a:r>
            <a:r>
              <a:rPr lang="en-US" altLang="ko-KR" dirty="0" smtClean="0"/>
              <a:t>“</a:t>
            </a:r>
            <a:r>
              <a:rPr lang="en-US" altLang="ko-KR" dirty="0" smtClean="0">
                <a:solidFill>
                  <a:srgbClr val="FF0000"/>
                </a:solidFill>
              </a:rPr>
              <a:t>Unstructured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는 </a:t>
            </a:r>
            <a:r>
              <a:rPr lang="en-US" altLang="ko-KR" dirty="0"/>
              <a:t>EPC</a:t>
            </a:r>
            <a:r>
              <a:rPr lang="ko-KR" altLang="en-US" dirty="0"/>
              <a:t>에 </a:t>
            </a:r>
            <a:r>
              <a:rPr lang="en-US" altLang="ko-KR" dirty="0" smtClean="0"/>
              <a:t>“</a:t>
            </a:r>
            <a:r>
              <a:rPr lang="en-US" altLang="ko-KR" dirty="0" smtClean="0">
                <a:solidFill>
                  <a:srgbClr val="FF0000"/>
                </a:solidFill>
              </a:rPr>
              <a:t>Non-IP</a:t>
            </a:r>
            <a:r>
              <a:rPr lang="en-US" altLang="ko-KR" dirty="0" smtClean="0"/>
              <a:t>” PDN </a:t>
            </a:r>
            <a:r>
              <a:rPr lang="ko-KR" altLang="en-US" dirty="0"/>
              <a:t>유형 </a:t>
            </a:r>
            <a:r>
              <a:rPr lang="en-US" altLang="ko-KR" dirty="0"/>
              <a:t>(UE </a:t>
            </a:r>
            <a:r>
              <a:rPr lang="ko-KR" altLang="en-US" dirty="0"/>
              <a:t>및 네트워크에서 지원할 경우</a:t>
            </a:r>
            <a:r>
              <a:rPr lang="en-US" altLang="ko-KR" dirty="0"/>
              <a:t>)</a:t>
            </a:r>
            <a:r>
              <a:rPr lang="ko-KR" altLang="en-US" dirty="0"/>
              <a:t>으로 전송됩니다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PDU Session </a:t>
            </a:r>
            <a:r>
              <a:rPr lang="ko-KR" altLang="en-US" dirty="0"/>
              <a:t>유형 “</a:t>
            </a:r>
            <a:r>
              <a:rPr lang="en-US" altLang="ko-KR" dirty="0"/>
              <a:t>Ethernet” </a:t>
            </a:r>
            <a:r>
              <a:rPr lang="ko-KR" altLang="en-US" dirty="0"/>
              <a:t>및 “</a:t>
            </a:r>
            <a:r>
              <a:rPr lang="en-US" altLang="ko-KR" dirty="0"/>
              <a:t>Unstructured” </a:t>
            </a:r>
            <a:r>
              <a:rPr lang="ko-KR" altLang="en-US" dirty="0"/>
              <a:t>는 </a:t>
            </a:r>
            <a:r>
              <a:rPr lang="en-US" altLang="ko-KR" dirty="0"/>
              <a:t>EPC </a:t>
            </a:r>
            <a:r>
              <a:rPr lang="ko-KR" altLang="en-US" dirty="0"/>
              <a:t>로 “</a:t>
            </a:r>
            <a:r>
              <a:rPr lang="en-US" altLang="ko-KR" dirty="0"/>
              <a:t>non-IP” PDN type </a:t>
            </a:r>
            <a:r>
              <a:rPr lang="ko-KR" altLang="en-US" dirty="0"/>
              <a:t>으로 전송된다</a:t>
            </a:r>
            <a:r>
              <a:rPr lang="en-US" altLang="ko-KR" dirty="0"/>
              <a:t>. (</a:t>
            </a:r>
            <a:r>
              <a:rPr lang="ko-KR" altLang="en-US" dirty="0"/>
              <a:t>단말과 네트워크에서 지원할 경우</a:t>
            </a:r>
            <a:r>
              <a:rPr lang="en-US" altLang="ko-KR" dirty="0"/>
              <a:t>) UE</a:t>
            </a:r>
            <a:r>
              <a:rPr lang="ko-KR" altLang="en-US" dirty="0"/>
              <a:t>는 </a:t>
            </a:r>
            <a:r>
              <a:rPr lang="en-US" altLang="ko-KR" dirty="0"/>
              <a:t>5GS </a:t>
            </a:r>
            <a:r>
              <a:rPr lang="ko-KR" altLang="en-US" dirty="0"/>
              <a:t>에서 </a:t>
            </a:r>
            <a:r>
              <a:rPr lang="en-US" altLang="ko-KR" dirty="0"/>
              <a:t>EPS</a:t>
            </a:r>
            <a:r>
              <a:rPr lang="ko-KR" altLang="en-US" dirty="0"/>
              <a:t>로 이동할 때 </a:t>
            </a:r>
            <a:r>
              <a:rPr lang="en-US" altLang="ko-KR" dirty="0"/>
              <a:t>PDN </a:t>
            </a:r>
            <a:r>
              <a:rPr lang="ko-KR" altLang="en-US" dirty="0"/>
              <a:t>유형을 “</a:t>
            </a:r>
            <a:r>
              <a:rPr lang="en-US" altLang="ko-KR" dirty="0"/>
              <a:t>non-IP” </a:t>
            </a:r>
            <a:r>
              <a:rPr lang="ko-KR" altLang="en-US" dirty="0"/>
              <a:t>로 설정하며</a:t>
            </a:r>
            <a:r>
              <a:rPr lang="en-US" altLang="ko-KR" dirty="0"/>
              <a:t>, EPS </a:t>
            </a:r>
            <a:r>
              <a:rPr lang="ko-KR" altLang="en-US" dirty="0"/>
              <a:t>로 이동한 뒤 </a:t>
            </a:r>
            <a:r>
              <a:rPr lang="en-US" altLang="ko-KR" dirty="0"/>
              <a:t>UE</a:t>
            </a:r>
            <a:r>
              <a:rPr lang="ko-KR" altLang="en-US" dirty="0"/>
              <a:t>와 </a:t>
            </a:r>
            <a:r>
              <a:rPr lang="en-US" altLang="ko-KR" dirty="0"/>
              <a:t>SMF</a:t>
            </a:r>
            <a:r>
              <a:rPr lang="ko-KR" altLang="en-US" dirty="0"/>
              <a:t>는 </a:t>
            </a:r>
            <a:r>
              <a:rPr lang="en-US" altLang="ko-KR" dirty="0"/>
              <a:t>5GS </a:t>
            </a:r>
            <a:r>
              <a:rPr lang="ko-KR" altLang="en-US" dirty="0"/>
              <a:t>에서 사용됐던 </a:t>
            </a:r>
            <a:r>
              <a:rPr lang="en-US" altLang="ko-KR" dirty="0"/>
              <a:t>PDU Session type</a:t>
            </a:r>
            <a:r>
              <a:rPr lang="ko-KR" altLang="en-US" dirty="0"/>
              <a:t>을 따로 기록해두도록 한다</a:t>
            </a:r>
            <a:r>
              <a:rPr lang="en-US" altLang="ko-KR" dirty="0"/>
              <a:t>. (Ethernet </a:t>
            </a:r>
            <a:r>
              <a:rPr lang="ko-KR" altLang="en-US" dirty="0"/>
              <a:t>인지 </a:t>
            </a:r>
            <a:r>
              <a:rPr lang="en-US" altLang="ko-KR" dirty="0"/>
              <a:t>Unstructured </a:t>
            </a:r>
            <a:r>
              <a:rPr lang="ko-KR" altLang="en-US" dirty="0"/>
              <a:t>인지</a:t>
            </a:r>
            <a:r>
              <a:rPr lang="en-US" altLang="ko-KR" dirty="0"/>
              <a:t>.) </a:t>
            </a:r>
            <a:r>
              <a:rPr lang="ko-KR" altLang="en-US" dirty="0"/>
              <a:t>이는 이후 </a:t>
            </a:r>
            <a:r>
              <a:rPr lang="en-US" altLang="ko-KR" dirty="0"/>
              <a:t>UE</a:t>
            </a:r>
            <a:r>
              <a:rPr lang="ko-KR" altLang="en-US" dirty="0"/>
              <a:t>가 </a:t>
            </a:r>
            <a:r>
              <a:rPr lang="en-US" altLang="ko-KR" dirty="0"/>
              <a:t>5GS </a:t>
            </a:r>
            <a:r>
              <a:rPr lang="ko-KR" altLang="en-US" dirty="0"/>
              <a:t>로 넘어갈 때 적합한 </a:t>
            </a:r>
            <a:r>
              <a:rPr lang="en-US" altLang="ko-KR" dirty="0"/>
              <a:t>PDU session type </a:t>
            </a:r>
            <a:r>
              <a:rPr lang="ko-KR" altLang="en-US" dirty="0"/>
              <a:t>을 다시 사용하는 것이 보장되도록 하기 위함이다</a:t>
            </a:r>
            <a:r>
              <a:rPr lang="en-US" altLang="ko-KR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 smtClean="0"/>
              <a:t>UE</a:t>
            </a:r>
            <a:r>
              <a:rPr lang="ko-KR" altLang="en-US" dirty="0"/>
              <a:t>가 </a:t>
            </a:r>
            <a:r>
              <a:rPr lang="en-US" altLang="ko-KR" dirty="0"/>
              <a:t>5GS</a:t>
            </a:r>
            <a:r>
              <a:rPr lang="ko-KR" altLang="en-US" dirty="0"/>
              <a:t>에서 </a:t>
            </a:r>
            <a:r>
              <a:rPr lang="en-US" altLang="ko-KR" dirty="0" smtClean="0"/>
              <a:t>Ethernet</a:t>
            </a:r>
            <a:r>
              <a:rPr lang="ko-KR" altLang="en-US" dirty="0" smtClean="0"/>
              <a:t> </a:t>
            </a:r>
            <a:r>
              <a:rPr lang="en-US" altLang="ko-KR" dirty="0"/>
              <a:t>PDU </a:t>
            </a:r>
            <a:r>
              <a:rPr lang="ko-KR" altLang="en-US" dirty="0"/>
              <a:t>세션 유형 및 </a:t>
            </a:r>
            <a:r>
              <a:rPr lang="en-US" altLang="ko-KR" dirty="0"/>
              <a:t>/ </a:t>
            </a:r>
            <a:r>
              <a:rPr lang="ko-KR" altLang="en-US" dirty="0"/>
              <a:t>또는 </a:t>
            </a:r>
            <a:r>
              <a:rPr lang="en-US" altLang="ko-KR" dirty="0" err="1" smtClean="0"/>
              <a:t>Unstructed</a:t>
            </a:r>
            <a:r>
              <a:rPr lang="ko-KR" altLang="en-US" dirty="0" smtClean="0"/>
              <a:t> </a:t>
            </a:r>
            <a:r>
              <a:rPr lang="en-US" altLang="ko-KR" dirty="0"/>
              <a:t>PDU </a:t>
            </a:r>
            <a:r>
              <a:rPr lang="ko-KR" altLang="en-US" dirty="0"/>
              <a:t>세션 유형을 지원하면 </a:t>
            </a:r>
            <a:r>
              <a:rPr lang="en-US" altLang="ko-KR" dirty="0"/>
              <a:t>EPS</a:t>
            </a:r>
            <a:r>
              <a:rPr lang="ko-KR" altLang="en-US" dirty="0"/>
              <a:t>에서 비 </a:t>
            </a:r>
            <a:r>
              <a:rPr lang="en-US" altLang="ko-KR" dirty="0"/>
              <a:t>IP PDN </a:t>
            </a:r>
            <a:r>
              <a:rPr lang="ko-KR" altLang="en-US" dirty="0"/>
              <a:t>유형도 지원할 것으로 가정한다</a:t>
            </a:r>
            <a:r>
              <a:rPr lang="en-US" altLang="ko-KR" dirty="0"/>
              <a:t>. </a:t>
            </a:r>
            <a:r>
              <a:rPr lang="ko-KR" altLang="en-US" dirty="0"/>
              <a:t>그렇지 않은 경우</a:t>
            </a:r>
            <a:r>
              <a:rPr lang="en-US" altLang="ko-KR" dirty="0"/>
              <a:t>, UE</a:t>
            </a:r>
            <a:r>
              <a:rPr lang="ko-KR" altLang="en-US" dirty="0"/>
              <a:t>는 </a:t>
            </a:r>
            <a:r>
              <a:rPr lang="en-US" altLang="ko-KR" dirty="0"/>
              <a:t>Ethernet / Unstructured PDU Session (</a:t>
            </a:r>
            <a:r>
              <a:rPr lang="ko-KR" altLang="en-US" dirty="0"/>
              <a:t>들</a:t>
            </a:r>
            <a:r>
              <a:rPr lang="en-US" altLang="ko-KR" dirty="0"/>
              <a:t>)</a:t>
            </a:r>
            <a:r>
              <a:rPr lang="ko-KR" altLang="en-US" dirty="0"/>
              <a:t>이 </a:t>
            </a:r>
            <a:r>
              <a:rPr lang="en-US" altLang="ko-KR" dirty="0"/>
              <a:t>EPS</a:t>
            </a:r>
            <a:r>
              <a:rPr lang="ko-KR" altLang="en-US" dirty="0"/>
              <a:t>로 전송되는 것을 피하기 위해 </a:t>
            </a:r>
            <a:r>
              <a:rPr lang="en-US" altLang="ko-KR" dirty="0"/>
              <a:t>Ethernet / Unstructured PDU Session</a:t>
            </a:r>
            <a:r>
              <a:rPr lang="ko-KR" altLang="en-US" dirty="0"/>
              <a:t>에 해당하는 </a:t>
            </a:r>
            <a:r>
              <a:rPr lang="en-US" altLang="ko-KR" dirty="0"/>
              <a:t>EBI</a:t>
            </a:r>
            <a:r>
              <a:rPr lang="ko-KR" altLang="en-US" dirty="0"/>
              <a:t>를 로컬로 삭제해야한다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EPC </a:t>
            </a:r>
            <a:r>
              <a:rPr lang="ko-KR" altLang="en-US" dirty="0"/>
              <a:t>와의 연동을 지원하는 네트워크는 </a:t>
            </a:r>
            <a:r>
              <a:rPr lang="en-US" altLang="ko-KR" dirty="0"/>
              <a:t>N26 </a:t>
            </a:r>
            <a:r>
              <a:rPr lang="ko-KR" altLang="en-US" dirty="0"/>
              <a:t>인터페이스를 쓰거나 쓰지 않는 방식으로 연동 절차를 지원할 수 있다</a:t>
            </a:r>
            <a:r>
              <a:rPr lang="en-US" altLang="ko-KR" dirty="0"/>
              <a:t>. N26 </a:t>
            </a:r>
            <a:r>
              <a:rPr lang="ko-KR" altLang="en-US" dirty="0"/>
              <a:t>을 사용하는 연동 절차는 “</a:t>
            </a:r>
            <a:r>
              <a:rPr lang="en-US" altLang="ko-KR" dirty="0"/>
              <a:t>5GC NAS </a:t>
            </a:r>
            <a:r>
              <a:rPr lang="ko-KR" altLang="en-US" dirty="0"/>
              <a:t>및 </a:t>
            </a:r>
            <a:r>
              <a:rPr lang="en-US" altLang="ko-KR" dirty="0"/>
              <a:t>EPC NAS</a:t>
            </a:r>
            <a:r>
              <a:rPr lang="ko-KR" altLang="en-US" dirty="0"/>
              <a:t>를 지원하고 단일 등록 모드에서 작동하는 </a:t>
            </a:r>
            <a:r>
              <a:rPr lang="en-US" altLang="ko-KR" dirty="0"/>
              <a:t>UE”</a:t>
            </a:r>
            <a:r>
              <a:rPr lang="ko-KR" altLang="en-US" dirty="0"/>
              <a:t>의 시스템 간 이동 중 </a:t>
            </a:r>
            <a:r>
              <a:rPr lang="en-US" altLang="ko-KR" dirty="0"/>
              <a:t>IP </a:t>
            </a:r>
            <a:r>
              <a:rPr lang="ko-KR" altLang="en-US" dirty="0"/>
              <a:t>주소 연속성을 제공합니다</a:t>
            </a:r>
            <a:r>
              <a:rPr lang="en-US" altLang="ko-KR" dirty="0"/>
              <a:t>. N26</a:t>
            </a:r>
            <a:r>
              <a:rPr lang="ko-KR" altLang="en-US" dirty="0"/>
              <a:t>미사용 연동 절차를 지원하는 네트워크는 단일 등록 모드와 이중 등록 모드 모두에서 작동하는 </a:t>
            </a:r>
            <a:r>
              <a:rPr lang="en-US" altLang="ko-KR" dirty="0"/>
              <a:t>UE</a:t>
            </a:r>
            <a:r>
              <a:rPr lang="ko-KR" altLang="en-US" dirty="0"/>
              <a:t>의 시스템 간 이동 중 </a:t>
            </a:r>
            <a:r>
              <a:rPr lang="en-US" altLang="ko-KR" dirty="0"/>
              <a:t>IP </a:t>
            </a:r>
            <a:r>
              <a:rPr lang="ko-KR" altLang="en-US" dirty="0"/>
              <a:t>주소 연속성을 제공하는 절차를 지원해야합니다</a:t>
            </a:r>
            <a:r>
              <a:rPr lang="en-US" altLang="ko-KR" dirty="0"/>
              <a:t>. </a:t>
            </a:r>
            <a:r>
              <a:rPr lang="ko-KR" altLang="en-US" dirty="0"/>
              <a:t>이러한 네트워크에서</a:t>
            </a:r>
            <a:r>
              <a:rPr lang="en-US" altLang="ko-KR" dirty="0"/>
              <a:t>, AMF</a:t>
            </a:r>
            <a:r>
              <a:rPr lang="ko-KR" altLang="en-US" dirty="0"/>
              <a:t>는 </a:t>
            </a:r>
            <a:r>
              <a:rPr lang="en-US" altLang="ko-KR" dirty="0"/>
              <a:t>N26</a:t>
            </a:r>
            <a:r>
              <a:rPr lang="ko-KR" altLang="en-US" dirty="0"/>
              <a:t>을 미 사용하는 연동 동작이 지원된다는 사실을 </a:t>
            </a:r>
            <a:r>
              <a:rPr lang="en-US" altLang="ko-KR" dirty="0"/>
              <a:t>UE</a:t>
            </a:r>
            <a:r>
              <a:rPr lang="ko-KR" altLang="en-US" dirty="0"/>
              <a:t>에게 </a:t>
            </a:r>
            <a:r>
              <a:rPr lang="en-US" altLang="ko-KR" dirty="0"/>
              <a:t>5GC</a:t>
            </a:r>
            <a:r>
              <a:rPr lang="ko-KR" altLang="en-US" dirty="0"/>
              <a:t>로의 초기 등록 중 </a:t>
            </a:r>
            <a:r>
              <a:rPr lang="ko-KR" altLang="en-US" dirty="0" err="1"/>
              <a:t>알려주어야만</a:t>
            </a:r>
            <a:r>
              <a:rPr lang="ko-KR" altLang="en-US" dirty="0"/>
              <a:t> 하며</a:t>
            </a:r>
            <a:r>
              <a:rPr lang="en-US" altLang="ko-KR" dirty="0"/>
              <a:t>, MME </a:t>
            </a:r>
            <a:r>
              <a:rPr lang="ko-KR" altLang="en-US" dirty="0"/>
              <a:t>는 </a:t>
            </a:r>
            <a:r>
              <a:rPr lang="en-US" altLang="ko-KR" dirty="0"/>
              <a:t>TS 23.401 [26] </a:t>
            </a:r>
            <a:r>
              <a:rPr lang="ko-KR" altLang="en-US" dirty="0"/>
              <a:t>에서 정의된 </a:t>
            </a:r>
            <a:r>
              <a:rPr lang="en-US" altLang="ko-KR" dirty="0"/>
              <a:t>EPC</a:t>
            </a:r>
            <a:r>
              <a:rPr lang="ko-KR" altLang="en-US" dirty="0"/>
              <a:t>에서의 </a:t>
            </a:r>
            <a:r>
              <a:rPr lang="en-US" altLang="ko-KR" dirty="0"/>
              <a:t>Attach </a:t>
            </a:r>
            <a:r>
              <a:rPr lang="ko-KR" altLang="en-US" dirty="0"/>
              <a:t>절차에 따라 선택적으로 </a:t>
            </a:r>
            <a:r>
              <a:rPr lang="en-US" altLang="ko-KR" dirty="0"/>
              <a:t>N26 </a:t>
            </a:r>
            <a:r>
              <a:rPr lang="ko-KR" altLang="en-US" dirty="0"/>
              <a:t>미 사용 연동 동작이 지원되는지 여부를 알려줄 수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altLang="ko-KR" dirty="0"/>
              <a:t>5.17.2 </a:t>
            </a:r>
            <a:r>
              <a:rPr lang="ko-KR" altLang="ko-KR" dirty="0"/>
              <a:t>절 전체에서</a:t>
            </a:r>
            <a:r>
              <a:rPr lang="en-GB" altLang="ko-KR" dirty="0"/>
              <a:t> EPC</a:t>
            </a:r>
            <a:r>
              <a:rPr lang="ko-KR" altLang="ko-KR" dirty="0"/>
              <a:t>의</a:t>
            </a:r>
            <a:r>
              <a:rPr lang="en-GB" altLang="ko-KR" dirty="0"/>
              <a:t> UE </a:t>
            </a:r>
            <a:r>
              <a:rPr lang="ko-KR" altLang="ko-KR" dirty="0"/>
              <a:t>단위 </a:t>
            </a:r>
            <a:r>
              <a:rPr lang="en-GB" altLang="ko-KR" dirty="0"/>
              <a:t>"</a:t>
            </a:r>
            <a:r>
              <a:rPr lang="ko-KR" altLang="ko-KR" dirty="0"/>
              <a:t>초기 </a:t>
            </a:r>
            <a:r>
              <a:rPr lang="en-GB" altLang="ko-KR" dirty="0"/>
              <a:t>attach", "handover attach"</a:t>
            </a:r>
            <a:r>
              <a:rPr lang="ko-KR" altLang="ko-KR" dirty="0"/>
              <a:t>및</a:t>
            </a:r>
            <a:r>
              <a:rPr lang="en-GB" altLang="ko-KR" dirty="0"/>
              <a:t> "TAU"</a:t>
            </a:r>
            <a:r>
              <a:rPr lang="ko-KR" altLang="ko-KR" dirty="0"/>
              <a:t>라는 용어는</a:t>
            </a:r>
            <a:r>
              <a:rPr lang="en-GB" altLang="ko-KR" dirty="0"/>
              <a:t> TS 23.221[23] </a:t>
            </a:r>
            <a:r>
              <a:rPr lang="ko-KR" altLang="ko-KR" dirty="0"/>
              <a:t>에 정의된</a:t>
            </a:r>
            <a:r>
              <a:rPr lang="en-GB" altLang="ko-KR" dirty="0"/>
              <a:t> UE</a:t>
            </a:r>
            <a:r>
              <a:rPr lang="ko-KR" altLang="ko-KR" dirty="0"/>
              <a:t>의 구성에 따라</a:t>
            </a:r>
            <a:r>
              <a:rPr lang="en-GB" altLang="ko-KR" dirty="0"/>
              <a:t> EPS / IMSI Attach </a:t>
            </a:r>
            <a:r>
              <a:rPr lang="ko-KR" altLang="ko-KR" dirty="0"/>
              <a:t>나 </a:t>
            </a:r>
            <a:r>
              <a:rPr lang="en-GB" altLang="ko-KR" dirty="0"/>
              <a:t>Combined TA/LA </a:t>
            </a:r>
            <a:r>
              <a:rPr lang="ko-KR" altLang="ko-KR" dirty="0"/>
              <a:t>와 복합적으로 사용될 수 있다</a:t>
            </a:r>
            <a:r>
              <a:rPr lang="en-GB" altLang="ko-KR" dirty="0"/>
              <a:t>. </a:t>
            </a:r>
            <a:endParaRPr lang="ko-KR" altLang="ko-KR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MICO </a:t>
            </a:r>
            <a:r>
              <a:rPr lang="ko-KR" altLang="en-US" dirty="0"/>
              <a:t>모드의 </a:t>
            </a:r>
            <a:r>
              <a:rPr lang="en-US" altLang="ko-KR" dirty="0"/>
              <a:t>UE</a:t>
            </a:r>
            <a:r>
              <a:rPr lang="ko-KR" altLang="en-US" dirty="0"/>
              <a:t>가 </a:t>
            </a:r>
            <a:r>
              <a:rPr lang="en-US" altLang="ko-KR" dirty="0"/>
              <a:t>EPC</a:t>
            </a:r>
            <a:r>
              <a:rPr lang="ko-KR" altLang="en-US" dirty="0"/>
              <a:t>에 연결된 </a:t>
            </a:r>
            <a:r>
              <a:rPr lang="en-US" altLang="ko-KR" dirty="0"/>
              <a:t>E-UTRAN</a:t>
            </a:r>
            <a:r>
              <a:rPr lang="ko-KR" altLang="en-US" dirty="0"/>
              <a:t>으로 이동할 때 </a:t>
            </a:r>
            <a:r>
              <a:rPr lang="en-US" altLang="ko-KR" dirty="0"/>
              <a:t>5.4.1.3 </a:t>
            </a:r>
            <a:r>
              <a:rPr lang="ko-KR" altLang="en-US" dirty="0"/>
              <a:t>절에 정의 된 트리거가 발생하면</a:t>
            </a:r>
            <a:r>
              <a:rPr lang="en-US" altLang="ko-KR" dirty="0"/>
              <a:t>, UE</a:t>
            </a:r>
            <a:r>
              <a:rPr lang="ko-KR" altLang="en-US" dirty="0"/>
              <a:t>는 </a:t>
            </a:r>
            <a:r>
              <a:rPr lang="en-US" altLang="ko-KR" dirty="0"/>
              <a:t>MICO </a:t>
            </a:r>
            <a:r>
              <a:rPr lang="ko-KR" altLang="en-US" dirty="0"/>
              <a:t>모드를 국지적으로 비활성화하고 </a:t>
            </a:r>
            <a:r>
              <a:rPr lang="en-US" altLang="ko-KR" dirty="0"/>
              <a:t>5.17.2 </a:t>
            </a:r>
            <a:r>
              <a:rPr lang="ko-KR" altLang="en-US" dirty="0"/>
              <a:t>절에 정의된 </a:t>
            </a:r>
            <a:r>
              <a:rPr lang="en-US" altLang="ko-KR" dirty="0"/>
              <a:t>TAU </a:t>
            </a:r>
            <a:r>
              <a:rPr lang="ko-KR" altLang="en-US" dirty="0"/>
              <a:t>또는 </a:t>
            </a:r>
            <a:r>
              <a:rPr lang="en-US" altLang="ko-KR" dirty="0"/>
              <a:t>Attach </a:t>
            </a:r>
            <a:r>
              <a:rPr lang="ko-KR" altLang="en-US" dirty="0"/>
              <a:t>절차를 수행해야 한다</a:t>
            </a:r>
            <a:r>
              <a:rPr lang="en-US" altLang="ko-KR" dirty="0"/>
              <a:t>. UE</a:t>
            </a:r>
            <a:r>
              <a:rPr lang="ko-KR" altLang="en-US" dirty="0"/>
              <a:t>는 </a:t>
            </a:r>
            <a:r>
              <a:rPr lang="en-US" altLang="ko-KR" dirty="0"/>
              <a:t>(</a:t>
            </a:r>
            <a:r>
              <a:rPr lang="ko-KR" altLang="en-US" dirty="0"/>
              <a:t>재</a:t>
            </a:r>
            <a:r>
              <a:rPr lang="en-US" altLang="ko-KR" dirty="0"/>
              <a:t>)</a:t>
            </a:r>
            <a:r>
              <a:rPr lang="ko-KR" altLang="en-US" dirty="0"/>
              <a:t>등록 과정에서 </a:t>
            </a:r>
            <a:r>
              <a:rPr lang="en-US" altLang="ko-KR" dirty="0"/>
              <a:t>5GS</a:t>
            </a:r>
            <a:r>
              <a:rPr lang="ko-KR" altLang="en-US" dirty="0"/>
              <a:t>로 복귀 할 때 </a:t>
            </a:r>
            <a:r>
              <a:rPr lang="en-US" altLang="ko-KR" dirty="0"/>
              <a:t>MICO</a:t>
            </a:r>
            <a:r>
              <a:rPr lang="ko-KR" altLang="en-US" dirty="0"/>
              <a:t>를 재협상 할 </a:t>
            </a:r>
            <a:r>
              <a:rPr lang="ko-KR" altLang="en-US" dirty="0" err="1"/>
              <a:t>수있다</a:t>
            </a:r>
            <a:r>
              <a:rPr lang="en-US" altLang="ko-KR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IP PDU </a:t>
            </a:r>
            <a:r>
              <a:rPr lang="ko-KR" altLang="en-US" dirty="0"/>
              <a:t>세션에 대한 </a:t>
            </a:r>
            <a:r>
              <a:rPr lang="en-US" altLang="ko-KR" dirty="0"/>
              <a:t>IP </a:t>
            </a:r>
            <a:r>
              <a:rPr lang="ko-KR" altLang="en-US" dirty="0"/>
              <a:t>주소 유지 동작은 </a:t>
            </a:r>
            <a:r>
              <a:rPr lang="en-US" altLang="ko-KR" dirty="0"/>
              <a:t>5GS</a:t>
            </a:r>
            <a:r>
              <a:rPr lang="ko-KR" altLang="en-US" dirty="0"/>
              <a:t>에 처음 등록한 뒤 </a:t>
            </a:r>
            <a:r>
              <a:rPr lang="en-US" altLang="ko-KR" dirty="0"/>
              <a:t>EPC/E-UTRAN</a:t>
            </a:r>
            <a:r>
              <a:rPr lang="ko-KR" altLang="en-US" dirty="0"/>
              <a:t>으로 이동한 </a:t>
            </a:r>
            <a:r>
              <a:rPr lang="en-US" altLang="ko-KR" dirty="0"/>
              <a:t>UE</a:t>
            </a:r>
            <a:r>
              <a:rPr lang="ko-KR" altLang="en-US" dirty="0"/>
              <a:t>가 이후 </a:t>
            </a:r>
            <a:r>
              <a:rPr lang="en-US" altLang="ko-KR" dirty="0"/>
              <a:t>EPC/E-UTRAN </a:t>
            </a:r>
            <a:r>
              <a:rPr lang="ko-KR" altLang="en-US" dirty="0"/>
              <a:t>에서 </a:t>
            </a:r>
            <a:r>
              <a:rPr lang="en-US" altLang="ko-KR" dirty="0"/>
              <a:t>GERAN/UTRAN</a:t>
            </a:r>
            <a:r>
              <a:rPr lang="ko-KR" altLang="en-US" dirty="0"/>
              <a:t>으로 후속 이동하는 경우에 대해서는 보장할 수 없다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2143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1783" y="365126"/>
            <a:ext cx="11395362" cy="500784"/>
          </a:xfrm>
        </p:spPr>
        <p:txBody>
          <a:bodyPr>
            <a:noAutofit/>
          </a:bodyPr>
          <a:lstStyle/>
          <a:p>
            <a:r>
              <a:rPr lang="en-US" altLang="ko-K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5.17.2.2 Interworking proc. w/ N26 (AMF-MME)</a:t>
            </a:r>
            <a:endParaRPr lang="ko-KR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1783" y="1253836"/>
            <a:ext cx="11395362" cy="492312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ko-KR" dirty="0" smtClean="0"/>
              <a:t>5.17.2.2.1 General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altLang="ko-KR" dirty="0"/>
              <a:t>N26 </a:t>
            </a:r>
            <a:r>
              <a:rPr lang="ko-KR" altLang="ko-KR" dirty="0"/>
              <a:t>인터페이스를 사용하는 연동 절차는 소스 및 대상 네트워크간에</a:t>
            </a:r>
            <a:r>
              <a:rPr lang="en-GB" altLang="ko-KR" dirty="0"/>
              <a:t> MM </a:t>
            </a:r>
            <a:r>
              <a:rPr lang="ko-KR" altLang="ko-KR" dirty="0"/>
              <a:t>및</a:t>
            </a:r>
            <a:r>
              <a:rPr lang="en-GB" altLang="ko-KR" dirty="0"/>
              <a:t> SM </a:t>
            </a:r>
            <a:r>
              <a:rPr lang="ko-KR" altLang="ko-KR" dirty="0"/>
              <a:t>상태를 교환 할 수 있게 한다</a:t>
            </a:r>
            <a:r>
              <a:rPr lang="en-GB" altLang="ko-KR" dirty="0"/>
              <a:t>. N26</a:t>
            </a:r>
            <a:r>
              <a:rPr lang="ko-KR" altLang="ko-KR" dirty="0"/>
              <a:t>을 사용하는 연동 절차에서</a:t>
            </a:r>
            <a:r>
              <a:rPr lang="en-GB" altLang="ko-KR" dirty="0"/>
              <a:t>, UE</a:t>
            </a:r>
            <a:r>
              <a:rPr lang="ko-KR" altLang="ko-KR" dirty="0"/>
              <a:t>는 단일 등록 모드로 동작한다</a:t>
            </a:r>
            <a:r>
              <a:rPr lang="en-GB" altLang="ko-KR" dirty="0"/>
              <a:t>. 3GPP </a:t>
            </a:r>
            <a:r>
              <a:rPr lang="ko-KR" altLang="ko-KR" dirty="0"/>
              <a:t>액세스망에서</a:t>
            </a:r>
            <a:r>
              <a:rPr lang="en-GB" altLang="ko-KR" dirty="0"/>
              <a:t>, </a:t>
            </a:r>
            <a:r>
              <a:rPr lang="ko-KR" altLang="ko-KR" dirty="0"/>
              <a:t>네트워크는</a:t>
            </a:r>
            <a:r>
              <a:rPr lang="en-GB" altLang="ko-KR" dirty="0"/>
              <a:t> AMF </a:t>
            </a:r>
            <a:r>
              <a:rPr lang="ko-KR" altLang="ko-KR" dirty="0"/>
              <a:t>또는</a:t>
            </a:r>
            <a:r>
              <a:rPr lang="en-GB" altLang="ko-KR" dirty="0"/>
              <a:t> MME </a:t>
            </a:r>
            <a:r>
              <a:rPr lang="ko-KR" altLang="ko-KR" dirty="0"/>
              <a:t>에 하나의</a:t>
            </a:r>
            <a:r>
              <a:rPr lang="en-GB" altLang="ko-KR" dirty="0"/>
              <a:t> UE</a:t>
            </a:r>
            <a:r>
              <a:rPr lang="ko-KR" altLang="ko-KR" dirty="0"/>
              <a:t>에 대한 하나의 유효한</a:t>
            </a:r>
            <a:r>
              <a:rPr lang="en-GB" altLang="ko-KR" dirty="0"/>
              <a:t> MM </a:t>
            </a:r>
            <a:r>
              <a:rPr lang="ko-KR" altLang="ko-KR" dirty="0"/>
              <a:t>상태만을 유지한다</a:t>
            </a:r>
            <a:r>
              <a:rPr lang="en-GB" altLang="ko-KR" dirty="0"/>
              <a:t>. 3GPP </a:t>
            </a:r>
            <a:r>
              <a:rPr lang="ko-KR" altLang="ko-KR" dirty="0"/>
              <a:t>액세스망에서</a:t>
            </a:r>
            <a:r>
              <a:rPr lang="en-GB" altLang="ko-KR" dirty="0"/>
              <a:t>, AMF </a:t>
            </a:r>
            <a:r>
              <a:rPr lang="ko-KR" altLang="ko-KR" dirty="0"/>
              <a:t>또는</a:t>
            </a:r>
            <a:r>
              <a:rPr lang="en-GB" altLang="ko-KR" dirty="0"/>
              <a:t> MME</a:t>
            </a:r>
            <a:r>
              <a:rPr lang="ko-KR" altLang="ko-KR" dirty="0"/>
              <a:t>가</a:t>
            </a:r>
            <a:r>
              <a:rPr lang="en-GB" altLang="ko-KR" dirty="0"/>
              <a:t> HSS + UDM</a:t>
            </a:r>
            <a:r>
              <a:rPr lang="ko-KR" altLang="ko-KR" dirty="0"/>
              <a:t>에 등록된다</a:t>
            </a:r>
            <a:r>
              <a:rPr lang="en-GB" altLang="ko-KR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시스템 간 변경 시 </a:t>
            </a:r>
            <a:r>
              <a:rPr lang="ko-KR" altLang="en-US" dirty="0" err="1"/>
              <a:t>끊김없는</a:t>
            </a:r>
            <a:r>
              <a:rPr lang="ko-KR" altLang="en-US" dirty="0"/>
              <a:t> 세션 연속성 </a:t>
            </a:r>
            <a:r>
              <a:rPr lang="en-US" altLang="ko-KR" dirty="0"/>
              <a:t>(</a:t>
            </a:r>
            <a:r>
              <a:rPr lang="ko-KR" altLang="en-US" dirty="0"/>
              <a:t>예 </a:t>
            </a:r>
            <a:r>
              <a:rPr lang="en-US" altLang="ko-KR" dirty="0"/>
              <a:t>: </a:t>
            </a:r>
            <a:r>
              <a:rPr lang="ko-KR" altLang="en-US" dirty="0"/>
              <a:t>음성 서비스</a:t>
            </a:r>
            <a:r>
              <a:rPr lang="en-US" altLang="ko-KR" dirty="0"/>
              <a:t>)</a:t>
            </a:r>
            <a:r>
              <a:rPr lang="ko-KR" altLang="en-US" dirty="0"/>
              <a:t>을 가능하게 하려면</a:t>
            </a:r>
            <a:r>
              <a:rPr lang="en-US" altLang="ko-KR" dirty="0"/>
              <a:t>, 5GC</a:t>
            </a:r>
            <a:r>
              <a:rPr lang="ko-KR" altLang="en-US" dirty="0"/>
              <a:t>의 </a:t>
            </a:r>
            <a:r>
              <a:rPr lang="en-US" altLang="ko-KR" dirty="0"/>
              <a:t>AMF</a:t>
            </a:r>
            <a:r>
              <a:rPr lang="ko-KR" altLang="en-US" dirty="0"/>
              <a:t>와 </a:t>
            </a:r>
            <a:r>
              <a:rPr lang="en-US" altLang="ko-KR" dirty="0"/>
              <a:t>EPC</a:t>
            </a:r>
            <a:r>
              <a:rPr lang="ko-KR" altLang="en-US" dirty="0"/>
              <a:t>의 </a:t>
            </a:r>
            <a:r>
              <a:rPr lang="en-US" altLang="ko-KR" dirty="0"/>
              <a:t>MME </a:t>
            </a:r>
            <a:r>
              <a:rPr lang="ko-KR" altLang="en-US" dirty="0"/>
              <a:t>간에 </a:t>
            </a:r>
            <a:r>
              <a:rPr lang="en-US" altLang="ko-KR" dirty="0"/>
              <a:t>N26 </a:t>
            </a:r>
            <a:r>
              <a:rPr lang="ko-KR" altLang="en-US" dirty="0"/>
              <a:t>인터페이스 지원이 필요하다</a:t>
            </a:r>
            <a:r>
              <a:rPr lang="en-US" altLang="ko-KR" dirty="0" smtClean="0"/>
              <a:t>.</a:t>
            </a:r>
            <a:r>
              <a:rPr lang="en-GB" altLang="ko-KR" dirty="0"/>
              <a:t> </a:t>
            </a:r>
            <a:endParaRPr lang="en-GB" altLang="ko-K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altLang="ko-KR" dirty="0" smtClean="0"/>
              <a:t>UE</a:t>
            </a:r>
            <a:r>
              <a:rPr lang="ko-KR" altLang="ko-KR" dirty="0"/>
              <a:t>가</a:t>
            </a:r>
            <a:r>
              <a:rPr lang="en-GB" altLang="ko-KR" dirty="0"/>
              <a:t> 5GS</a:t>
            </a:r>
            <a:r>
              <a:rPr lang="ko-KR" altLang="ko-KR" dirty="0"/>
              <a:t>에서</a:t>
            </a:r>
            <a:r>
              <a:rPr lang="en-GB" altLang="ko-KR" dirty="0"/>
              <a:t> EPS</a:t>
            </a:r>
            <a:r>
              <a:rPr lang="ko-KR" altLang="ko-KR" dirty="0"/>
              <a:t>로 이동할 때</a:t>
            </a:r>
            <a:r>
              <a:rPr lang="en-GB" altLang="ko-KR" dirty="0"/>
              <a:t>, SMF</a:t>
            </a:r>
            <a:r>
              <a:rPr lang="ko-KR" altLang="ko-KR" dirty="0"/>
              <a:t>는 어떤</a:t>
            </a:r>
            <a:r>
              <a:rPr lang="en-GB" altLang="ko-KR" dirty="0"/>
              <a:t> PDU </a:t>
            </a:r>
            <a:r>
              <a:rPr lang="ko-KR" altLang="ko-KR" dirty="0"/>
              <a:t>세션들이 </a:t>
            </a:r>
            <a:r>
              <a:rPr lang="en-GB" altLang="ko-KR" dirty="0"/>
              <a:t>target EPS</a:t>
            </a:r>
            <a:r>
              <a:rPr lang="ko-KR" altLang="ko-KR" dirty="0"/>
              <a:t>로 재배치</a:t>
            </a:r>
            <a:r>
              <a:rPr lang="en-GB" altLang="ko-KR" dirty="0"/>
              <a:t>(relocation) </a:t>
            </a:r>
            <a:r>
              <a:rPr lang="ko-KR" altLang="ko-KR" dirty="0"/>
              <a:t>될 수 있는지에 대해 다음 항목을 기반으로 결정한다</a:t>
            </a:r>
            <a:r>
              <a:rPr lang="en-GB" altLang="ko-KR" dirty="0"/>
              <a:t>. (</a:t>
            </a:r>
            <a:r>
              <a:rPr lang="ko-KR" altLang="ko-KR" dirty="0"/>
              <a:t>예</a:t>
            </a:r>
            <a:r>
              <a:rPr lang="en-GB" altLang="ko-KR" dirty="0"/>
              <a:t> : </a:t>
            </a:r>
            <a:r>
              <a:rPr lang="ko-KR" altLang="ko-KR" dirty="0"/>
              <a:t>설정된</a:t>
            </a:r>
            <a:r>
              <a:rPr lang="en-GB" altLang="ko-KR" dirty="0"/>
              <a:t> EPS capability</a:t>
            </a:r>
            <a:r>
              <a:rPr lang="ko-KR" altLang="ko-KR" dirty="0"/>
              <a:t>나</a:t>
            </a:r>
            <a:r>
              <a:rPr lang="en-GB" altLang="ko-KR" dirty="0"/>
              <a:t>, </a:t>
            </a:r>
            <a:r>
              <a:rPr lang="ko-KR" altLang="ko-KR" dirty="0"/>
              <a:t>어떤 </a:t>
            </a:r>
            <a:r>
              <a:rPr lang="en-GB" altLang="ko-KR" dirty="0"/>
              <a:t>PDU </a:t>
            </a:r>
            <a:r>
              <a:rPr lang="ko-KR" altLang="ko-KR" dirty="0"/>
              <a:t>세션을 쓸지</a:t>
            </a:r>
            <a:r>
              <a:rPr lang="en-GB" altLang="ko-KR" dirty="0"/>
              <a:t>, </a:t>
            </a:r>
            <a:r>
              <a:rPr lang="ko-KR" altLang="ko-KR" dirty="0" err="1"/>
              <a:t>끊김없는</a:t>
            </a:r>
            <a:r>
              <a:rPr lang="ko-KR" altLang="ko-KR" dirty="0"/>
              <a:t> 세션 연속성을 지원해야하는지에 대한 운영자 정책 등</a:t>
            </a:r>
            <a:r>
              <a:rPr lang="en-GB" altLang="ko-KR" dirty="0"/>
              <a:t>) SMF</a:t>
            </a:r>
            <a:r>
              <a:rPr lang="ko-KR" altLang="ko-KR" dirty="0"/>
              <a:t>는 </a:t>
            </a:r>
            <a:r>
              <a:rPr lang="en-GB" altLang="ko-KR" dirty="0"/>
              <a:t>handover </a:t>
            </a:r>
            <a:r>
              <a:rPr lang="ko-KR" altLang="ko-KR" dirty="0"/>
              <a:t>또는 </a:t>
            </a:r>
            <a:r>
              <a:rPr lang="en-GB" altLang="ko-KR" dirty="0"/>
              <a:t>idle mode mobility</a:t>
            </a:r>
            <a:r>
              <a:rPr lang="ko-KR" altLang="ko-KR" dirty="0"/>
              <a:t>의 일부로 전송할 수 없는</a:t>
            </a:r>
            <a:r>
              <a:rPr lang="en-GB" altLang="ko-KR" dirty="0"/>
              <a:t> PDU </a:t>
            </a:r>
            <a:r>
              <a:rPr lang="ko-KR" altLang="ko-KR" dirty="0"/>
              <a:t>세션을 해제 할 수 있다</a:t>
            </a:r>
            <a:r>
              <a:rPr lang="en-GB" altLang="ko-KR" dirty="0"/>
              <a:t>. </a:t>
            </a:r>
            <a:r>
              <a:rPr lang="ko-KR" altLang="ko-KR" dirty="0"/>
              <a:t>하지만</a:t>
            </a:r>
            <a:r>
              <a:rPr lang="en-GB" altLang="ko-KR" dirty="0"/>
              <a:t>, PDU </a:t>
            </a:r>
            <a:r>
              <a:rPr lang="ko-KR" altLang="ko-KR" dirty="0"/>
              <a:t>세션이 </a:t>
            </a:r>
            <a:r>
              <a:rPr lang="en-GB" altLang="ko-KR" dirty="0"/>
              <a:t>target </a:t>
            </a:r>
            <a:r>
              <a:rPr lang="ko-KR" altLang="ko-KR" dirty="0"/>
              <a:t>네트워크로 성공적으로 이동되었는지 여부는 </a:t>
            </a:r>
            <a:r>
              <a:rPr lang="en-GB" altLang="ko-KR" dirty="0"/>
              <a:t>target EPS</a:t>
            </a:r>
            <a:r>
              <a:rPr lang="ko-KR" altLang="ko-KR" dirty="0"/>
              <a:t>에 의해 결정된다</a:t>
            </a:r>
            <a:r>
              <a:rPr lang="en-GB" altLang="ko-KR" dirty="0"/>
              <a:t>.</a:t>
            </a:r>
            <a:endParaRPr lang="ko-KR" altLang="ko-KR" dirty="0"/>
          </a:p>
          <a:p>
            <a:pPr marL="0" indent="0">
              <a:lnSpc>
                <a:spcPct val="120000"/>
              </a:lnSpc>
              <a:buNone/>
            </a:pPr>
            <a:r>
              <a:rPr lang="ko-KR" altLang="ko-KR" dirty="0"/>
              <a:t>마찬가지로</a:t>
            </a:r>
            <a:r>
              <a:rPr lang="en-GB" altLang="ko-KR" dirty="0"/>
              <a:t>, UE</a:t>
            </a:r>
            <a:r>
              <a:rPr lang="ko-KR" altLang="ko-KR" dirty="0"/>
              <a:t>가</a:t>
            </a:r>
            <a:r>
              <a:rPr lang="en-GB" altLang="ko-KR" dirty="0"/>
              <a:t> EPS</a:t>
            </a:r>
            <a:r>
              <a:rPr lang="ko-KR" altLang="ko-KR" dirty="0"/>
              <a:t>로부터</a:t>
            </a:r>
            <a:r>
              <a:rPr lang="en-GB" altLang="ko-KR" dirty="0"/>
              <a:t> 5GS</a:t>
            </a:r>
            <a:r>
              <a:rPr lang="ko-KR" altLang="ko-KR" dirty="0"/>
              <a:t>로 이동하는 경우</a:t>
            </a:r>
            <a:r>
              <a:rPr lang="en-GB" altLang="ko-KR" dirty="0"/>
              <a:t>, MME</a:t>
            </a:r>
            <a:r>
              <a:rPr lang="ko-KR" altLang="ko-KR" dirty="0"/>
              <a:t>가 타겟</a:t>
            </a:r>
            <a:r>
              <a:rPr lang="en-GB" altLang="ko-KR" dirty="0"/>
              <a:t> 5GS</a:t>
            </a:r>
            <a:r>
              <a:rPr lang="ko-KR" altLang="ko-KR" dirty="0"/>
              <a:t>로 재배치 될 수 없는</a:t>
            </a:r>
            <a:r>
              <a:rPr lang="en-GB" altLang="ko-KR" dirty="0"/>
              <a:t> PDN </a:t>
            </a:r>
            <a:r>
              <a:rPr lang="ko-KR" altLang="ko-KR" dirty="0"/>
              <a:t>접속에 대해서도</a:t>
            </a:r>
            <a:r>
              <a:rPr lang="en-GB" altLang="ko-KR" dirty="0"/>
              <a:t> P-GW+SMF</a:t>
            </a:r>
            <a:r>
              <a:rPr lang="ko-KR" altLang="ko-KR" dirty="0"/>
              <a:t>를 선택한 경우</a:t>
            </a:r>
            <a:r>
              <a:rPr lang="en-GB" altLang="ko-KR" dirty="0"/>
              <a:t>, P-GW+SMF</a:t>
            </a:r>
            <a:r>
              <a:rPr lang="ko-KR" altLang="ko-KR" dirty="0"/>
              <a:t>는 어느</a:t>
            </a:r>
            <a:r>
              <a:rPr lang="en-GB" altLang="ko-KR" dirty="0"/>
              <a:t> PDN </a:t>
            </a:r>
            <a:r>
              <a:rPr lang="ko-KR" altLang="ko-KR" dirty="0"/>
              <a:t>접속이 </a:t>
            </a:r>
            <a:r>
              <a:rPr lang="en-GB" altLang="ko-KR" dirty="0"/>
              <a:t>target 5GS </a:t>
            </a:r>
            <a:r>
              <a:rPr lang="ko-KR" altLang="ko-KR" dirty="0"/>
              <a:t>로 재배치</a:t>
            </a:r>
            <a:r>
              <a:rPr lang="en-GB" altLang="ko-KR" dirty="0"/>
              <a:t>(relocation) </a:t>
            </a:r>
            <a:r>
              <a:rPr lang="ko-KR" altLang="ko-KR" dirty="0"/>
              <a:t>될 수 있는지에 대해 다음 항목을 기반으로 결정한다</a:t>
            </a:r>
            <a:r>
              <a:rPr lang="en-GB" altLang="ko-KR" dirty="0"/>
              <a:t>. (</a:t>
            </a:r>
            <a:r>
              <a:rPr lang="ko-KR" altLang="ko-KR" dirty="0"/>
              <a:t>예 </a:t>
            </a:r>
            <a:r>
              <a:rPr lang="en-GB" altLang="ko-KR" dirty="0"/>
              <a:t>: </a:t>
            </a:r>
            <a:r>
              <a:rPr lang="ko-KR" altLang="ko-KR" dirty="0"/>
              <a:t>배포된 </a:t>
            </a:r>
            <a:r>
              <a:rPr lang="en-GB" altLang="ko-KR" dirty="0"/>
              <a:t>5GS </a:t>
            </a:r>
            <a:r>
              <a:rPr lang="ko-KR" altLang="ko-KR" dirty="0"/>
              <a:t>의 </a:t>
            </a:r>
            <a:r>
              <a:rPr lang="en-GB" altLang="ko-KR" dirty="0"/>
              <a:t>capability</a:t>
            </a:r>
            <a:r>
              <a:rPr lang="ko-KR" altLang="ko-KR" dirty="0"/>
              <a:t>나</a:t>
            </a:r>
            <a:r>
              <a:rPr lang="en-GB" altLang="ko-KR" dirty="0"/>
              <a:t>, </a:t>
            </a:r>
            <a:r>
              <a:rPr lang="ko-KR" altLang="ko-KR" dirty="0"/>
              <a:t>어떤 </a:t>
            </a:r>
            <a:r>
              <a:rPr lang="en-GB" altLang="ko-KR" dirty="0"/>
              <a:t>PDN Connection</a:t>
            </a:r>
            <a:r>
              <a:rPr lang="ko-KR" altLang="ko-KR" dirty="0"/>
              <a:t>이나 </a:t>
            </a:r>
            <a:r>
              <a:rPr lang="ko-KR" altLang="ko-KR" dirty="0" err="1"/>
              <a:t>끊김없는</a:t>
            </a:r>
            <a:r>
              <a:rPr lang="ko-KR" altLang="ko-KR" dirty="0"/>
              <a:t> 세션 연속성이 지원되어야 하는지에 대한 구독 및 </a:t>
            </a:r>
            <a:r>
              <a:rPr lang="ko-KR" altLang="ko-KR" dirty="0" err="1"/>
              <a:t>운용자</a:t>
            </a:r>
            <a:r>
              <a:rPr lang="ko-KR" altLang="ko-KR" dirty="0"/>
              <a:t> 정책 등</a:t>
            </a:r>
            <a:r>
              <a:rPr lang="en-GB" altLang="ko-KR" dirty="0"/>
              <a:t>) P-GW+SGW </a:t>
            </a:r>
            <a:r>
              <a:rPr lang="ko-KR" altLang="ko-KR" dirty="0"/>
              <a:t>와 </a:t>
            </a:r>
            <a:r>
              <a:rPr lang="en-GB" altLang="ko-KR" dirty="0"/>
              <a:t>NG-RAN </a:t>
            </a:r>
            <a:r>
              <a:rPr lang="ko-KR" altLang="ko-KR" dirty="0"/>
              <a:t>은 </a:t>
            </a:r>
            <a:r>
              <a:rPr lang="en-GB" altLang="ko-KR" dirty="0"/>
              <a:t>Handover </a:t>
            </a:r>
            <a:r>
              <a:rPr lang="ko-KR" altLang="ko-KR" dirty="0"/>
              <a:t>나 </a:t>
            </a:r>
            <a:r>
              <a:rPr lang="en-GB" altLang="ko-KR" dirty="0"/>
              <a:t>idle mode mobility </a:t>
            </a:r>
            <a:r>
              <a:rPr lang="ko-KR" altLang="ko-KR" dirty="0"/>
              <a:t>의 일부로 전송할 수 없는 </a:t>
            </a:r>
            <a:r>
              <a:rPr lang="en-GB" altLang="ko-KR" dirty="0"/>
              <a:t>PDU Connection </a:t>
            </a:r>
            <a:r>
              <a:rPr lang="ko-KR" altLang="ko-KR" dirty="0"/>
              <a:t>을 거부할 수 있다</a:t>
            </a:r>
            <a:r>
              <a:rPr lang="en-GB" altLang="ko-KR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: AMF</a:t>
            </a:r>
            <a:r>
              <a:rPr lang="ko-KR" altLang="en-US" dirty="0"/>
              <a:t>에 계획된 제거 절차 </a:t>
            </a:r>
            <a:r>
              <a:rPr lang="en-US" altLang="ko-KR" dirty="0"/>
              <a:t>(AMF </a:t>
            </a:r>
            <a:r>
              <a:rPr lang="ko-KR" altLang="en-US" dirty="0"/>
              <a:t>를 계획된 시점에 </a:t>
            </a:r>
            <a:r>
              <a:rPr lang="ko-KR" altLang="en-US" dirty="0" err="1"/>
              <a:t>제거하는건가</a:t>
            </a:r>
            <a:r>
              <a:rPr lang="en-US" altLang="ko-KR" dirty="0"/>
              <a:t>?) </a:t>
            </a:r>
            <a:r>
              <a:rPr lang="ko-KR" altLang="en-US" dirty="0"/>
              <a:t>나 </a:t>
            </a:r>
            <a:r>
              <a:rPr lang="en-US" altLang="ko-KR" dirty="0"/>
              <a:t>AMF </a:t>
            </a:r>
            <a:r>
              <a:rPr lang="ko-KR" altLang="en-US" dirty="0" err="1"/>
              <a:t>오동작</a:t>
            </a:r>
            <a:r>
              <a:rPr lang="ko-KR" altLang="en-US" dirty="0"/>
              <a:t> 처리 절차 </a:t>
            </a:r>
            <a:r>
              <a:rPr lang="en-US" altLang="ko-KR" dirty="0"/>
              <a:t>(5.21.2 </a:t>
            </a:r>
            <a:r>
              <a:rPr lang="ko-KR" altLang="en-US" dirty="0"/>
              <a:t>절 참조</a:t>
            </a:r>
            <a:r>
              <a:rPr lang="en-US" altLang="ko-KR" dirty="0"/>
              <a:t>)</a:t>
            </a:r>
            <a:r>
              <a:rPr lang="ko-KR" altLang="en-US" dirty="0"/>
              <a:t>를 적용 할 때</a:t>
            </a:r>
            <a:r>
              <a:rPr lang="en-US" altLang="ko-KR" dirty="0"/>
              <a:t>, MME</a:t>
            </a:r>
            <a:r>
              <a:rPr lang="ko-KR" altLang="en-US" dirty="0"/>
              <a:t>가 이미 서비스가 중단됐거나 </a:t>
            </a:r>
            <a:r>
              <a:rPr lang="ko-KR" altLang="en-US" dirty="0" err="1"/>
              <a:t>오동작하는</a:t>
            </a:r>
            <a:r>
              <a:rPr lang="en-US" altLang="ko-KR" dirty="0"/>
              <a:t>AMF</a:t>
            </a:r>
            <a:r>
              <a:rPr lang="ko-KR" altLang="en-US" dirty="0"/>
              <a:t>에서 </a:t>
            </a:r>
            <a:r>
              <a:rPr lang="en-US" altLang="ko-KR" dirty="0"/>
              <a:t>UE Context </a:t>
            </a:r>
            <a:r>
              <a:rPr lang="ko-KR" altLang="en-US" dirty="0"/>
              <a:t>를 얻어오려고 할 경우 대체 </a:t>
            </a:r>
            <a:r>
              <a:rPr lang="en-US" altLang="ko-KR" dirty="0"/>
              <a:t>AMF</a:t>
            </a:r>
            <a:r>
              <a:rPr lang="ko-KR" altLang="en-US" dirty="0"/>
              <a:t>를 검색 할 수 있도록 </a:t>
            </a:r>
            <a:r>
              <a:rPr lang="en-US" altLang="ko-KR" dirty="0"/>
              <a:t>DNS </a:t>
            </a:r>
            <a:r>
              <a:rPr lang="ko-KR" altLang="en-US" dirty="0"/>
              <a:t>구성을 업데이트하는 구현이 필요할 수 있다</a:t>
            </a:r>
            <a:r>
              <a:rPr lang="en-US" altLang="ko-KR" dirty="0"/>
              <a:t>. </a:t>
            </a:r>
            <a:r>
              <a:rPr lang="ko-KR" altLang="en-US" dirty="0"/>
              <a:t>이러한 시나리오는 </a:t>
            </a:r>
            <a:r>
              <a:rPr lang="en-US" altLang="ko-KR" dirty="0"/>
              <a:t>UE</a:t>
            </a:r>
            <a:r>
              <a:rPr lang="ko-KR" altLang="en-US" dirty="0"/>
              <a:t>가 </a:t>
            </a:r>
            <a:r>
              <a:rPr lang="en-US" altLang="ko-KR" dirty="0"/>
              <a:t>5GS</a:t>
            </a:r>
            <a:r>
              <a:rPr lang="ko-KR" altLang="en-US" dirty="0"/>
              <a:t>에서 </a:t>
            </a:r>
            <a:r>
              <a:rPr lang="en-US" altLang="ko-KR" dirty="0"/>
              <a:t>EPS</a:t>
            </a:r>
            <a:r>
              <a:rPr lang="ko-KR" altLang="en-US" dirty="0"/>
              <a:t>로 </a:t>
            </a:r>
            <a:r>
              <a:rPr lang="en-US" altLang="ko-KR" dirty="0"/>
              <a:t>idle mode mobility </a:t>
            </a:r>
            <a:r>
              <a:rPr lang="ko-KR" altLang="en-US" dirty="0"/>
              <a:t>동작 수행 중</a:t>
            </a:r>
            <a:r>
              <a:rPr lang="en-US" altLang="ko-KR" dirty="0"/>
              <a:t>, </a:t>
            </a:r>
            <a:r>
              <a:rPr lang="ko-KR" altLang="en-US" dirty="0"/>
              <a:t>서비스를 중단하거나 </a:t>
            </a:r>
            <a:r>
              <a:rPr lang="ko-KR" altLang="en-US" dirty="0" err="1"/>
              <a:t>오동작하는</a:t>
            </a:r>
            <a:r>
              <a:rPr lang="ko-KR" altLang="en-US" dirty="0"/>
              <a:t> </a:t>
            </a:r>
            <a:r>
              <a:rPr lang="en-US" altLang="ko-KR" dirty="0"/>
              <a:t>AMF</a:t>
            </a:r>
            <a:r>
              <a:rPr lang="ko-KR" altLang="en-US" dirty="0"/>
              <a:t>를 가리키는 매핑 된 </a:t>
            </a:r>
            <a:r>
              <a:rPr lang="en-US" altLang="ko-KR" dirty="0"/>
              <a:t>GUTI</a:t>
            </a:r>
            <a:r>
              <a:rPr lang="ko-KR" altLang="en-US" dirty="0"/>
              <a:t>를 이용하는 경우에 적용된다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792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1783" y="365126"/>
            <a:ext cx="11395362" cy="500784"/>
          </a:xfrm>
        </p:spPr>
        <p:txBody>
          <a:bodyPr>
            <a:noAutofit/>
          </a:bodyPr>
          <a:lstStyle/>
          <a:p>
            <a:r>
              <a:rPr lang="en-US" altLang="ko-K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5.17.2.2 Interworking proc. w/ N26 (AMF-MME)</a:t>
            </a:r>
            <a:endParaRPr lang="ko-KR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1783" y="1253836"/>
            <a:ext cx="11395362" cy="4923127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ko-KR" dirty="0" smtClean="0"/>
              <a:t>5.17.2.2.2 </a:t>
            </a:r>
            <a:r>
              <a:rPr lang="en-GB" altLang="ko-KR" dirty="0"/>
              <a:t>Mobility for UEs in single-registration mode</a:t>
            </a:r>
            <a:endParaRPr lang="en-US" altLang="ko-K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UE</a:t>
            </a:r>
            <a:r>
              <a:rPr lang="ko-KR" altLang="en-US" dirty="0"/>
              <a:t>가 단일 등록 모드를 지원하고 네트워크가 </a:t>
            </a:r>
            <a:r>
              <a:rPr lang="en-US" altLang="ko-KR" dirty="0"/>
              <a:t>N26 </a:t>
            </a:r>
            <a:r>
              <a:rPr lang="ko-KR" altLang="en-US" dirty="0"/>
              <a:t>인터페이스와의 연동 절차를 지원할 때 </a:t>
            </a:r>
            <a:r>
              <a:rPr lang="en-US" altLang="ko-KR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- 5GS</a:t>
            </a:r>
            <a:r>
              <a:rPr lang="ko-KR" altLang="en-US" dirty="0"/>
              <a:t>에서 </a:t>
            </a:r>
            <a:r>
              <a:rPr lang="en-US" altLang="ko-KR" dirty="0"/>
              <a:t>EPS </a:t>
            </a:r>
            <a:r>
              <a:rPr lang="ko-KR" altLang="en-US" dirty="0"/>
              <a:t>로의 </a:t>
            </a:r>
            <a:r>
              <a:rPr lang="en-US" altLang="ko-KR" dirty="0"/>
              <a:t>idle mode mobility</a:t>
            </a:r>
            <a:r>
              <a:rPr lang="ko-KR" altLang="en-US" dirty="0"/>
              <a:t>를 위해</a:t>
            </a:r>
            <a:r>
              <a:rPr lang="en-US" altLang="ko-KR" dirty="0"/>
              <a:t>, UE</a:t>
            </a:r>
            <a:r>
              <a:rPr lang="ko-KR" altLang="en-US" dirty="0"/>
              <a:t>는 </a:t>
            </a:r>
            <a:r>
              <a:rPr lang="en-US" altLang="ko-KR" dirty="0"/>
              <a:t>TS 23.502</a:t>
            </a:r>
            <a:r>
              <a:rPr lang="ko-KR" altLang="en-US" dirty="0"/>
              <a:t>의 </a:t>
            </a:r>
            <a:r>
              <a:rPr lang="en-US" altLang="ko-KR" dirty="0"/>
              <a:t>4.11.1.3.2.1 </a:t>
            </a:r>
            <a:r>
              <a:rPr lang="ko-KR" altLang="en-US" dirty="0"/>
              <a:t>절 </a:t>
            </a:r>
            <a:r>
              <a:rPr lang="en-US" altLang="ko-KR" dirty="0"/>
              <a:t>[3]</a:t>
            </a:r>
            <a:r>
              <a:rPr lang="ko-KR" altLang="en-US" dirty="0"/>
              <a:t>에 설명된 바와 같이 </a:t>
            </a:r>
            <a:r>
              <a:rPr lang="en-US" altLang="ko-KR" dirty="0"/>
              <a:t>old Native GUTI</a:t>
            </a:r>
            <a:r>
              <a:rPr lang="ko-KR" altLang="en-US" dirty="0"/>
              <a:t>로서 전송된 </a:t>
            </a:r>
            <a:r>
              <a:rPr lang="en-US" altLang="ko-KR" dirty="0"/>
              <a:t>5G-GUTI</a:t>
            </a:r>
            <a:r>
              <a:rPr lang="ko-KR" altLang="en-US" dirty="0"/>
              <a:t>에서 </a:t>
            </a:r>
            <a:r>
              <a:rPr lang="ko-KR" altLang="en-US" dirty="0" err="1"/>
              <a:t>매핑된</a:t>
            </a:r>
            <a:r>
              <a:rPr lang="ko-KR" altLang="en-US" dirty="0"/>
              <a:t> </a:t>
            </a:r>
            <a:r>
              <a:rPr lang="en-US" altLang="ko-KR" dirty="0"/>
              <a:t>EPS GUTI</a:t>
            </a:r>
            <a:r>
              <a:rPr lang="ko-KR" altLang="en-US" dirty="0"/>
              <a:t>로 </a:t>
            </a:r>
            <a:r>
              <a:rPr lang="en-US" altLang="ko-KR" dirty="0"/>
              <a:t>TAU </a:t>
            </a:r>
            <a:r>
              <a:rPr lang="ko-KR" altLang="en-US" dirty="0"/>
              <a:t>또는 </a:t>
            </a:r>
            <a:r>
              <a:rPr lang="en-US" altLang="ko-KR" dirty="0"/>
              <a:t>Attach </a:t>
            </a:r>
            <a:r>
              <a:rPr lang="ko-KR" altLang="en-US" dirty="0"/>
              <a:t>절차를 수행하여</a:t>
            </a:r>
            <a:r>
              <a:rPr lang="en-US" altLang="ko-KR" dirty="0"/>
              <a:t>, 5GC</a:t>
            </a:r>
            <a:r>
              <a:rPr lang="ko-KR" altLang="en-US" dirty="0"/>
              <a:t>에서 이동하고 있음을 알려준다</a:t>
            </a:r>
            <a:r>
              <a:rPr lang="en-US" altLang="ko-KR" dirty="0"/>
              <a:t>. MME</a:t>
            </a:r>
            <a:r>
              <a:rPr lang="ko-KR" altLang="en-US" dirty="0"/>
              <a:t>는 </a:t>
            </a:r>
            <a:r>
              <a:rPr lang="en-US" altLang="ko-KR" dirty="0"/>
              <a:t>5GC</a:t>
            </a:r>
            <a:r>
              <a:rPr lang="ko-KR" altLang="en-US" dirty="0"/>
              <a:t>로부터 </a:t>
            </a:r>
            <a:r>
              <a:rPr lang="en-US" altLang="ko-KR" dirty="0"/>
              <a:t>UE</a:t>
            </a:r>
            <a:r>
              <a:rPr lang="ko-KR" altLang="en-US" dirty="0"/>
              <a:t>의 </a:t>
            </a:r>
            <a:r>
              <a:rPr lang="en-US" altLang="ko-KR" dirty="0"/>
              <a:t>MM </a:t>
            </a:r>
            <a:r>
              <a:rPr lang="ko-KR" altLang="en-US" dirty="0"/>
              <a:t>및 </a:t>
            </a:r>
            <a:r>
              <a:rPr lang="en-US" altLang="ko-KR" dirty="0"/>
              <a:t>SM </a:t>
            </a:r>
            <a:r>
              <a:rPr lang="ko-KR" altLang="en-US" dirty="0"/>
              <a:t>컨텍스트를 획득한다</a:t>
            </a:r>
            <a:r>
              <a:rPr lang="en-US" altLang="ko-KR" dirty="0"/>
              <a:t>. 5GS</a:t>
            </a:r>
            <a:r>
              <a:rPr lang="ko-KR" altLang="en-US" dirty="0"/>
              <a:t>에서 </a:t>
            </a:r>
            <a:r>
              <a:rPr lang="en-US" altLang="ko-KR" dirty="0"/>
              <a:t>EPS </a:t>
            </a:r>
            <a:r>
              <a:rPr lang="ko-KR" altLang="en-US" dirty="0"/>
              <a:t>로의 </a:t>
            </a:r>
            <a:r>
              <a:rPr lang="en-US" altLang="ko-KR" dirty="0"/>
              <a:t>connected mode mobility </a:t>
            </a:r>
            <a:r>
              <a:rPr lang="ko-KR" altLang="en-US" dirty="0"/>
              <a:t>의 경우</a:t>
            </a:r>
            <a:r>
              <a:rPr lang="en-US" altLang="ko-KR" dirty="0"/>
              <a:t>, </a:t>
            </a:r>
            <a:r>
              <a:rPr lang="ko-KR" altLang="en-US" dirty="0"/>
              <a:t>시스템 간 핸드 오버 또는 </a:t>
            </a:r>
            <a:r>
              <a:rPr lang="en-US" altLang="ko-KR" dirty="0"/>
              <a:t>E-UTRAN</a:t>
            </a:r>
            <a:r>
              <a:rPr lang="ko-KR" altLang="en-US" dirty="0"/>
              <a:t>으로의 리다이렉트를 갖는 </a:t>
            </a:r>
            <a:r>
              <a:rPr lang="en-US" altLang="ko-KR" dirty="0"/>
              <a:t>RRC </a:t>
            </a:r>
            <a:r>
              <a:rPr lang="ko-KR" altLang="en-US" dirty="0"/>
              <a:t>접속 해제가 수행된다</a:t>
            </a:r>
            <a:r>
              <a:rPr lang="en-US" altLang="ko-KR" dirty="0"/>
              <a:t>. </a:t>
            </a:r>
            <a:r>
              <a:rPr lang="ko-KR" altLang="en-US" dirty="0"/>
              <a:t>시스템 간 핸드 오버 시</a:t>
            </a:r>
            <a:r>
              <a:rPr lang="en-US" altLang="ko-KR" dirty="0"/>
              <a:t>, AMF</a:t>
            </a:r>
            <a:r>
              <a:rPr lang="ko-KR" altLang="en-US" dirty="0"/>
              <a:t>는 </a:t>
            </a:r>
            <a:r>
              <a:rPr lang="en-US" altLang="ko-KR" dirty="0"/>
              <a:t>TS 38.413 [34]</a:t>
            </a:r>
            <a:r>
              <a:rPr lang="ko-KR" altLang="en-US" dirty="0"/>
              <a:t>에 </a:t>
            </a:r>
            <a:r>
              <a:rPr lang="ko-KR" altLang="en-US" dirty="0" err="1"/>
              <a:t>명시된대로</a:t>
            </a:r>
            <a:r>
              <a:rPr lang="ko-KR" altLang="en-US" dirty="0"/>
              <a:t> </a:t>
            </a:r>
            <a:r>
              <a:rPr lang="en-US" altLang="ko-KR" dirty="0"/>
              <a:t>Target ID</a:t>
            </a:r>
            <a:r>
              <a:rPr lang="ko-KR" altLang="en-US" dirty="0"/>
              <a:t>에 사용된 </a:t>
            </a:r>
            <a:r>
              <a:rPr lang="en-US" altLang="ko-KR" dirty="0"/>
              <a:t>2 octet TAC </a:t>
            </a:r>
            <a:r>
              <a:rPr lang="ko-KR" altLang="en-US" dirty="0"/>
              <a:t>포맷에 기반하여 </a:t>
            </a:r>
            <a:r>
              <a:rPr lang="en-US" altLang="ko-KR" dirty="0"/>
              <a:t>target MME</a:t>
            </a:r>
            <a:r>
              <a:rPr lang="ko-KR" altLang="en-US" dirty="0"/>
              <a:t>를 선택한다</a:t>
            </a:r>
            <a:r>
              <a:rPr lang="en-US" altLang="ko-KR" dirty="0"/>
              <a:t>. TAU </a:t>
            </a:r>
            <a:r>
              <a:rPr lang="ko-KR" altLang="en-US" dirty="0"/>
              <a:t>또는 </a:t>
            </a:r>
            <a:r>
              <a:rPr lang="en-US" altLang="ko-KR" dirty="0"/>
              <a:t>Attach </a:t>
            </a:r>
            <a:r>
              <a:rPr lang="ko-KR" altLang="en-US" dirty="0"/>
              <a:t>절차 동안 </a:t>
            </a:r>
            <a:r>
              <a:rPr lang="en-US" altLang="ko-KR" dirty="0"/>
              <a:t>HSS+UDM</a:t>
            </a:r>
            <a:r>
              <a:rPr lang="ko-KR" altLang="en-US" dirty="0"/>
              <a:t>은 </a:t>
            </a:r>
            <a:r>
              <a:rPr lang="en-US" altLang="ko-KR" dirty="0"/>
              <a:t>3GPP </a:t>
            </a:r>
            <a:r>
              <a:rPr lang="ko-KR" altLang="en-US" dirty="0"/>
              <a:t>액세스와 관련된 </a:t>
            </a:r>
            <a:r>
              <a:rPr lang="en-US" altLang="ko-KR" dirty="0"/>
              <a:t>AMF </a:t>
            </a:r>
            <a:r>
              <a:rPr lang="ko-KR" altLang="en-US" dirty="0"/>
              <a:t>등록을 취소한다</a:t>
            </a:r>
            <a:r>
              <a:rPr lang="en-US" altLang="ko-KR" dirty="0"/>
              <a:t>. (non-3GPP </a:t>
            </a:r>
            <a:r>
              <a:rPr lang="ko-KR" altLang="en-US" dirty="0"/>
              <a:t>액세스와 관련된 </a:t>
            </a:r>
            <a:r>
              <a:rPr lang="en-US" altLang="ko-KR" dirty="0"/>
              <a:t>AMF </a:t>
            </a:r>
            <a:r>
              <a:rPr lang="ko-KR" altLang="en-US" dirty="0"/>
              <a:t>등록은 제외</a:t>
            </a:r>
            <a:r>
              <a:rPr lang="en-US" altLang="ko-KR" dirty="0"/>
              <a:t>) : 3GPP </a:t>
            </a:r>
            <a:r>
              <a:rPr lang="ko-KR" altLang="en-US" dirty="0"/>
              <a:t>및 </a:t>
            </a:r>
            <a:r>
              <a:rPr lang="en-US" altLang="ko-KR" dirty="0"/>
              <a:t>non-3GPP </a:t>
            </a:r>
            <a:r>
              <a:rPr lang="ko-KR" altLang="en-US" dirty="0"/>
              <a:t>액세스 둘 다를 통해 </a:t>
            </a:r>
            <a:r>
              <a:rPr lang="en-US" altLang="ko-KR" dirty="0"/>
              <a:t>UE</a:t>
            </a:r>
            <a:r>
              <a:rPr lang="ko-KR" altLang="en-US" dirty="0"/>
              <a:t>를 서비스하던 </a:t>
            </a:r>
            <a:r>
              <a:rPr lang="en-US" altLang="ko-KR" dirty="0"/>
              <a:t>AMF</a:t>
            </a:r>
            <a:r>
              <a:rPr lang="ko-KR" altLang="en-US" dirty="0"/>
              <a:t>는 </a:t>
            </a:r>
            <a:r>
              <a:rPr lang="en-US" altLang="ko-KR" dirty="0"/>
              <a:t>UE</a:t>
            </a:r>
            <a:r>
              <a:rPr lang="ko-KR" altLang="en-US" dirty="0"/>
              <a:t>가 </a:t>
            </a:r>
            <a:r>
              <a:rPr lang="en-US" altLang="ko-KR" dirty="0"/>
              <a:t>non-3GPP </a:t>
            </a:r>
            <a:r>
              <a:rPr lang="ko-KR" altLang="en-US" dirty="0"/>
              <a:t>액세스를 통해 등록 해제 된 것으로 간주한다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- 5GC </a:t>
            </a:r>
            <a:r>
              <a:rPr lang="ko-KR" altLang="en-US" dirty="0"/>
              <a:t>초기 등록 후 첫 번째 </a:t>
            </a:r>
            <a:r>
              <a:rPr lang="en-US" altLang="ko-KR" dirty="0"/>
              <a:t>TAU</a:t>
            </a:r>
            <a:r>
              <a:rPr lang="ko-KR" altLang="en-US" dirty="0"/>
              <a:t>시</a:t>
            </a:r>
            <a:r>
              <a:rPr lang="en-US" altLang="ko-KR" dirty="0"/>
              <a:t>, UE</a:t>
            </a:r>
            <a:r>
              <a:rPr lang="ko-KR" altLang="en-US" dirty="0"/>
              <a:t>와 </a:t>
            </a:r>
            <a:r>
              <a:rPr lang="en-US" altLang="ko-KR" dirty="0"/>
              <a:t>MME</a:t>
            </a:r>
            <a:r>
              <a:rPr lang="ko-KR" altLang="en-US" dirty="0"/>
              <a:t>는 </a:t>
            </a:r>
            <a:r>
              <a:rPr lang="en-US" altLang="ko-KR" dirty="0"/>
              <a:t>TS 23.401 [26]</a:t>
            </a:r>
            <a:r>
              <a:rPr lang="ko-KR" altLang="en-US" dirty="0"/>
              <a:t>의 </a:t>
            </a:r>
            <a:r>
              <a:rPr lang="en-US" altLang="ko-KR" dirty="0"/>
              <a:t>5.11.2 </a:t>
            </a:r>
            <a:r>
              <a:rPr lang="ko-KR" altLang="en-US" dirty="0"/>
              <a:t>절에 정의된 </a:t>
            </a:r>
            <a:r>
              <a:rPr lang="en-US" altLang="ko-KR" dirty="0"/>
              <a:t>GERAN/UTRAN Attach </a:t>
            </a:r>
            <a:r>
              <a:rPr lang="ko-KR" altLang="en-US" dirty="0"/>
              <a:t>후 첫 번째 </a:t>
            </a:r>
            <a:r>
              <a:rPr lang="en-US" altLang="ko-KR" dirty="0"/>
              <a:t>TAU</a:t>
            </a:r>
            <a:r>
              <a:rPr lang="ko-KR" altLang="en-US" dirty="0"/>
              <a:t>절차를 따라 </a:t>
            </a:r>
            <a:r>
              <a:rPr lang="en-US" altLang="ko-KR" dirty="0"/>
              <a:t>UE Radio Capability </a:t>
            </a:r>
            <a:r>
              <a:rPr lang="ko-KR" altLang="en-US" dirty="0"/>
              <a:t>를 다루도록 한다</a:t>
            </a:r>
            <a:r>
              <a:rPr lang="en-US" altLang="ko-KR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1 : N26 </a:t>
            </a:r>
            <a:r>
              <a:rPr lang="ko-KR" altLang="en-US" dirty="0"/>
              <a:t>인터페이스를 통한 연동을 지원하는 </a:t>
            </a:r>
            <a:r>
              <a:rPr lang="en-US" altLang="ko-KR" dirty="0"/>
              <a:t>MME</a:t>
            </a:r>
            <a:r>
              <a:rPr lang="ko-KR" altLang="en-US" dirty="0"/>
              <a:t>는 </a:t>
            </a:r>
            <a:r>
              <a:rPr lang="en-US" altLang="ko-KR" dirty="0"/>
              <a:t>UE</a:t>
            </a:r>
            <a:r>
              <a:rPr lang="ko-KR" altLang="en-US" dirty="0"/>
              <a:t>가 </a:t>
            </a:r>
            <a:r>
              <a:rPr lang="en-US" altLang="ko-KR" dirty="0"/>
              <a:t>5GC</a:t>
            </a:r>
            <a:r>
              <a:rPr lang="ko-KR" altLang="en-US" dirty="0"/>
              <a:t>로부터 이동하고 있다는 정보를 처리할 필요가 없으며</a:t>
            </a:r>
            <a:r>
              <a:rPr lang="en-US" altLang="ko-KR" dirty="0"/>
              <a:t>, UE</a:t>
            </a:r>
            <a:r>
              <a:rPr lang="ko-KR" altLang="en-US" dirty="0"/>
              <a:t>가 다른 </a:t>
            </a:r>
            <a:r>
              <a:rPr lang="en-US" altLang="ko-KR" dirty="0"/>
              <a:t>MME</a:t>
            </a:r>
            <a:r>
              <a:rPr lang="ko-KR" altLang="en-US" dirty="0"/>
              <a:t>로부터 이동하고 있다고 가정하도록 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EPC</a:t>
            </a:r>
            <a:r>
              <a:rPr lang="ko-KR" altLang="en-US" dirty="0"/>
              <a:t>에서 </a:t>
            </a:r>
            <a:r>
              <a:rPr lang="en-US" altLang="ko-KR" dirty="0"/>
              <a:t>5GC </a:t>
            </a:r>
            <a:r>
              <a:rPr lang="ko-KR" altLang="en-US" dirty="0"/>
              <a:t>로의 </a:t>
            </a:r>
            <a:r>
              <a:rPr lang="en-US" altLang="ko-KR" dirty="0"/>
              <a:t>idle mode mobility </a:t>
            </a:r>
            <a:r>
              <a:rPr lang="ko-KR" altLang="en-US" dirty="0"/>
              <a:t>시</a:t>
            </a:r>
            <a:r>
              <a:rPr lang="en-US" altLang="ko-KR" dirty="0"/>
              <a:t>, UE</a:t>
            </a:r>
            <a:r>
              <a:rPr lang="ko-KR" altLang="en-US" dirty="0"/>
              <a:t>는 </a:t>
            </a:r>
            <a:r>
              <a:rPr lang="en-US" altLang="ko-KR" dirty="0"/>
              <a:t>EPS GUTI</a:t>
            </a:r>
            <a:r>
              <a:rPr lang="ko-KR" altLang="en-US" dirty="0"/>
              <a:t>로부터 </a:t>
            </a:r>
            <a:r>
              <a:rPr lang="ko-KR" altLang="en-US" dirty="0" err="1"/>
              <a:t>매핑된</a:t>
            </a:r>
            <a:r>
              <a:rPr lang="ko-KR" altLang="en-US" dirty="0"/>
              <a:t> </a:t>
            </a:r>
            <a:r>
              <a:rPr lang="en-US" altLang="ko-KR" dirty="0"/>
              <a:t>5G GUTI</a:t>
            </a:r>
            <a:r>
              <a:rPr lang="ko-KR" altLang="en-US" dirty="0"/>
              <a:t>로 이동성 등록 절차를 수행하고 </a:t>
            </a:r>
            <a:r>
              <a:rPr lang="en-US" altLang="ko-KR" dirty="0"/>
              <a:t>EPC</a:t>
            </a:r>
            <a:r>
              <a:rPr lang="ko-KR" altLang="en-US" dirty="0"/>
              <a:t>로부터 이동 중임을 나타낸다</a:t>
            </a:r>
            <a:r>
              <a:rPr lang="en-US" altLang="ko-KR" dirty="0"/>
              <a:t>. UE</a:t>
            </a:r>
            <a:r>
              <a:rPr lang="ko-KR" altLang="en-US" dirty="0"/>
              <a:t>는 고유한 </a:t>
            </a:r>
            <a:r>
              <a:rPr lang="en-US" altLang="ko-KR" dirty="0"/>
              <a:t>5G-GUTI</a:t>
            </a:r>
            <a:r>
              <a:rPr lang="ko-KR" altLang="en-US" dirty="0"/>
              <a:t>로부터 </a:t>
            </a:r>
            <a:r>
              <a:rPr lang="en-US" altLang="ko-KR" dirty="0"/>
              <a:t>GUAMI</a:t>
            </a:r>
            <a:r>
              <a:rPr lang="ko-KR" altLang="en-US" dirty="0"/>
              <a:t>를 도출하고</a:t>
            </a:r>
            <a:r>
              <a:rPr lang="en-US" altLang="ko-KR" dirty="0"/>
              <a:t>, RRC </a:t>
            </a:r>
            <a:r>
              <a:rPr lang="ko-KR" altLang="en-US" dirty="0"/>
              <a:t>메시지에 </a:t>
            </a:r>
            <a:r>
              <a:rPr lang="en-US" altLang="ko-KR" dirty="0"/>
              <a:t>GUAMI</a:t>
            </a:r>
            <a:r>
              <a:rPr lang="ko-KR" altLang="en-US" dirty="0"/>
              <a:t>를 포함하여 </a:t>
            </a:r>
            <a:r>
              <a:rPr lang="en-US" altLang="ko-KR" dirty="0"/>
              <a:t>(</a:t>
            </a:r>
            <a:r>
              <a:rPr lang="ko-KR" altLang="en-US" dirty="0"/>
              <a:t>가능한 경우</a:t>
            </a:r>
            <a:r>
              <a:rPr lang="en-US" altLang="ko-KR" dirty="0"/>
              <a:t>) RAN</a:t>
            </a:r>
            <a:r>
              <a:rPr lang="ko-KR" altLang="en-US" dirty="0"/>
              <a:t>이 대응하는 </a:t>
            </a:r>
            <a:r>
              <a:rPr lang="en-US" altLang="ko-KR" dirty="0"/>
              <a:t>AMF</a:t>
            </a:r>
            <a:r>
              <a:rPr lang="ko-KR" altLang="en-US" dirty="0"/>
              <a:t>로 라우팅 할 수 있게 한다</a:t>
            </a:r>
            <a:r>
              <a:rPr lang="en-US" altLang="ko-KR" dirty="0"/>
              <a:t>. AMF </a:t>
            </a:r>
            <a:r>
              <a:rPr lang="ko-KR" altLang="en-US" dirty="0"/>
              <a:t>및 </a:t>
            </a:r>
            <a:r>
              <a:rPr lang="en-US" altLang="ko-KR" dirty="0"/>
              <a:t>SMF</a:t>
            </a:r>
            <a:r>
              <a:rPr lang="ko-KR" altLang="en-US" dirty="0"/>
              <a:t>는 </a:t>
            </a:r>
            <a:r>
              <a:rPr lang="en-US" altLang="ko-KR" dirty="0"/>
              <a:t>EPC</a:t>
            </a:r>
            <a:r>
              <a:rPr lang="ko-KR" altLang="en-US" dirty="0"/>
              <a:t>로부터 </a:t>
            </a:r>
            <a:r>
              <a:rPr lang="en-US" altLang="ko-KR" dirty="0"/>
              <a:t>UE</a:t>
            </a:r>
            <a:r>
              <a:rPr lang="ko-KR" altLang="en-US" dirty="0"/>
              <a:t>의 </a:t>
            </a:r>
            <a:r>
              <a:rPr lang="en-US" altLang="ko-KR" dirty="0"/>
              <a:t>MM </a:t>
            </a:r>
            <a:r>
              <a:rPr lang="ko-KR" altLang="en-US" dirty="0"/>
              <a:t>및 </a:t>
            </a:r>
            <a:r>
              <a:rPr lang="en-US" altLang="ko-KR" dirty="0"/>
              <a:t>SM </a:t>
            </a:r>
            <a:r>
              <a:rPr lang="ko-KR" altLang="en-US" dirty="0"/>
              <a:t>컨텍스트를 획득한다</a:t>
            </a:r>
            <a:r>
              <a:rPr lang="en-US" altLang="ko-KR" dirty="0"/>
              <a:t>. EPC</a:t>
            </a:r>
            <a:r>
              <a:rPr lang="ko-KR" altLang="en-US" dirty="0"/>
              <a:t>에서 </a:t>
            </a:r>
            <a:r>
              <a:rPr lang="en-US" altLang="ko-KR" dirty="0"/>
              <a:t>5GC</a:t>
            </a:r>
            <a:r>
              <a:rPr lang="ko-KR" altLang="en-US" dirty="0"/>
              <a:t>로의 </a:t>
            </a:r>
            <a:r>
              <a:rPr lang="en-US" altLang="ko-KR" dirty="0"/>
              <a:t>connected mode mobility </a:t>
            </a:r>
            <a:r>
              <a:rPr lang="ko-KR" altLang="en-US" dirty="0"/>
              <a:t>시</a:t>
            </a:r>
            <a:r>
              <a:rPr lang="en-US" altLang="ko-KR" dirty="0"/>
              <a:t>, </a:t>
            </a:r>
            <a:r>
              <a:rPr lang="ko-KR" altLang="en-US" dirty="0"/>
              <a:t>시스템 간 핸드 오버 또는 </a:t>
            </a:r>
            <a:r>
              <a:rPr lang="en-US" altLang="ko-KR" dirty="0"/>
              <a:t>NG-RAN </a:t>
            </a:r>
            <a:r>
              <a:rPr lang="ko-KR" altLang="en-US" dirty="0"/>
              <a:t>으로의 </a:t>
            </a:r>
            <a:r>
              <a:rPr lang="ko-KR" altLang="en-US" dirty="0" err="1"/>
              <a:t>리다이렉션을</a:t>
            </a:r>
            <a:r>
              <a:rPr lang="ko-KR" altLang="en-US" dirty="0"/>
              <a:t> 통한 </a:t>
            </a:r>
            <a:r>
              <a:rPr lang="en-US" altLang="ko-KR" dirty="0"/>
              <a:t>RRC </a:t>
            </a:r>
            <a:r>
              <a:rPr lang="ko-KR" altLang="en-US" dirty="0"/>
              <a:t>연결 해제가 수행됩니다</a:t>
            </a:r>
            <a:r>
              <a:rPr lang="en-US" altLang="ko-KR" dirty="0"/>
              <a:t>. </a:t>
            </a:r>
            <a:r>
              <a:rPr lang="ko-KR" altLang="en-US" dirty="0"/>
              <a:t>시스템 간 핸드 오버 시</a:t>
            </a:r>
            <a:r>
              <a:rPr lang="en-US" altLang="ko-KR" dirty="0"/>
              <a:t>, MME</a:t>
            </a:r>
            <a:r>
              <a:rPr lang="ko-KR" altLang="en-US" dirty="0"/>
              <a:t>는 </a:t>
            </a:r>
            <a:r>
              <a:rPr lang="en-US" altLang="ko-KR" dirty="0"/>
              <a:t>TS 38.413 [34]</a:t>
            </a:r>
            <a:r>
              <a:rPr lang="ko-KR" altLang="en-US" dirty="0"/>
              <a:t>에 </a:t>
            </a:r>
            <a:r>
              <a:rPr lang="ko-KR" altLang="en-US" dirty="0" err="1"/>
              <a:t>명시된대로</a:t>
            </a:r>
            <a:r>
              <a:rPr lang="ko-KR" altLang="en-US" dirty="0"/>
              <a:t> </a:t>
            </a:r>
            <a:r>
              <a:rPr lang="en-US" altLang="ko-KR" dirty="0"/>
              <a:t>Target ID</a:t>
            </a:r>
            <a:r>
              <a:rPr lang="ko-KR" altLang="en-US" dirty="0"/>
              <a:t>에 사용된 </a:t>
            </a:r>
            <a:r>
              <a:rPr lang="en-US" altLang="ko-KR" dirty="0"/>
              <a:t>3 octet TAC </a:t>
            </a:r>
            <a:r>
              <a:rPr lang="ko-KR" altLang="en-US" dirty="0"/>
              <a:t>형식에 기반하여</a:t>
            </a:r>
            <a:r>
              <a:rPr lang="en-US" altLang="ko-KR" dirty="0"/>
              <a:t>target AMF</a:t>
            </a:r>
            <a:r>
              <a:rPr lang="ko-KR" altLang="en-US" dirty="0"/>
              <a:t>를 선택한다</a:t>
            </a:r>
            <a:r>
              <a:rPr lang="en-US" altLang="ko-KR" dirty="0"/>
              <a:t>. </a:t>
            </a:r>
            <a:r>
              <a:rPr lang="ko-KR" altLang="en-US" dirty="0"/>
              <a:t>등록 절차 중</a:t>
            </a:r>
            <a:r>
              <a:rPr lang="en-US" altLang="ko-KR" dirty="0"/>
              <a:t>, HSS+UDM</a:t>
            </a:r>
            <a:r>
              <a:rPr lang="ko-KR" altLang="en-US" dirty="0"/>
              <a:t>은 어떤 </a:t>
            </a:r>
            <a:r>
              <a:rPr lang="en-US" altLang="ko-KR" dirty="0"/>
              <a:t>MME </a:t>
            </a:r>
            <a:r>
              <a:rPr lang="ko-KR" altLang="en-US" dirty="0"/>
              <a:t>등록 </a:t>
            </a:r>
            <a:r>
              <a:rPr lang="en-US" altLang="ko-KR" dirty="0"/>
              <a:t>(</a:t>
            </a:r>
            <a:r>
              <a:rPr lang="ko-KR" altLang="en-US" dirty="0"/>
              <a:t>요청</a:t>
            </a:r>
            <a:r>
              <a:rPr lang="en-US" altLang="ko-KR" dirty="0"/>
              <a:t>)</a:t>
            </a:r>
            <a:r>
              <a:rPr lang="ko-KR" altLang="en-US" dirty="0"/>
              <a:t>도 모두 취소합니다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EPC</a:t>
            </a:r>
            <a:r>
              <a:rPr lang="ko-KR" altLang="en-US" dirty="0"/>
              <a:t>에서 </a:t>
            </a:r>
            <a:r>
              <a:rPr lang="en-US" altLang="ko-KR" dirty="0"/>
              <a:t>5GC</a:t>
            </a:r>
            <a:r>
              <a:rPr lang="ko-KR" altLang="en-US" dirty="0"/>
              <a:t>로의 </a:t>
            </a:r>
            <a:r>
              <a:rPr lang="en-US" altLang="ko-KR" dirty="0"/>
              <a:t>Idle mode </a:t>
            </a:r>
            <a:r>
              <a:rPr lang="ko-KR" altLang="en-US" dirty="0"/>
              <a:t>및 </a:t>
            </a:r>
            <a:r>
              <a:rPr lang="en-US" altLang="ko-KR" dirty="0"/>
              <a:t>connected mode mobility </a:t>
            </a:r>
            <a:r>
              <a:rPr lang="ko-KR" altLang="en-US" dirty="0"/>
              <a:t>모두에 대해</a:t>
            </a:r>
            <a:r>
              <a:rPr lang="en-US" altLang="ko-KR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UE</a:t>
            </a:r>
            <a:r>
              <a:rPr lang="ko-KR" altLang="en-US" dirty="0"/>
              <a:t>는 </a:t>
            </a:r>
            <a:r>
              <a:rPr lang="en-US" altLang="ko-KR" dirty="0"/>
              <a:t>additional GUT</a:t>
            </a:r>
            <a:r>
              <a:rPr lang="ko-KR" altLang="en-US" dirty="0"/>
              <a:t>에 고유 </a:t>
            </a:r>
            <a:r>
              <a:rPr lang="en-US" altLang="ko-KR" dirty="0"/>
              <a:t>5G-GUTI</a:t>
            </a:r>
            <a:r>
              <a:rPr lang="ko-KR" altLang="en-US" dirty="0"/>
              <a:t>를 등록 요청</a:t>
            </a:r>
            <a:r>
              <a:rPr lang="en-US" altLang="ko-KR" dirty="0"/>
              <a:t>(</a:t>
            </a:r>
            <a:r>
              <a:rPr lang="ko-KR" altLang="en-US" dirty="0"/>
              <a:t>메시지</a:t>
            </a:r>
            <a:r>
              <a:rPr lang="en-US" altLang="ko-KR" dirty="0"/>
              <a:t>)</a:t>
            </a:r>
            <a:r>
              <a:rPr lang="ko-KR" altLang="en-US" dirty="0"/>
              <a:t>에 포함한다</a:t>
            </a:r>
            <a:r>
              <a:rPr lang="en-US" altLang="ko-KR" dirty="0"/>
              <a:t>. AMF</a:t>
            </a:r>
            <a:r>
              <a:rPr lang="ko-KR" altLang="en-US" dirty="0"/>
              <a:t>는 고유한 </a:t>
            </a:r>
            <a:r>
              <a:rPr lang="en-US" altLang="ko-KR" dirty="0"/>
              <a:t>5G-GUTI</a:t>
            </a:r>
            <a:r>
              <a:rPr lang="ko-KR" altLang="en-US" dirty="0"/>
              <a:t>를 사용하여 이전 </a:t>
            </a:r>
            <a:r>
              <a:rPr lang="en-US" altLang="ko-KR" dirty="0"/>
              <a:t>AMF </a:t>
            </a:r>
            <a:r>
              <a:rPr lang="ko-KR" altLang="en-US" dirty="0"/>
              <a:t>또는 </a:t>
            </a:r>
            <a:r>
              <a:rPr lang="en-US" altLang="ko-KR" dirty="0"/>
              <a:t>UDSF (UDSF</a:t>
            </a:r>
            <a:r>
              <a:rPr lang="ko-KR" altLang="en-US" dirty="0"/>
              <a:t>가 배포되고 이전 </a:t>
            </a:r>
            <a:r>
              <a:rPr lang="en-US" altLang="ko-KR" dirty="0"/>
              <a:t>AMF</a:t>
            </a:r>
            <a:r>
              <a:rPr lang="ko-KR" altLang="en-US" dirty="0"/>
              <a:t>가 동일한 </a:t>
            </a:r>
            <a:r>
              <a:rPr lang="en-US" altLang="ko-KR" dirty="0"/>
              <a:t>AMF </a:t>
            </a:r>
            <a:r>
              <a:rPr lang="ko-KR" altLang="en-US" dirty="0"/>
              <a:t>집합 내에 있는 경우</a:t>
            </a:r>
            <a:r>
              <a:rPr lang="en-US" altLang="ko-KR" dirty="0"/>
              <a:t>)</a:t>
            </a:r>
            <a:r>
              <a:rPr lang="ko-KR" altLang="en-US" dirty="0"/>
              <a:t>에서 </a:t>
            </a:r>
            <a:r>
              <a:rPr lang="en-US" altLang="ko-KR" dirty="0"/>
              <a:t>5G-GUTI</a:t>
            </a:r>
            <a:r>
              <a:rPr lang="ko-KR" altLang="en-US" dirty="0"/>
              <a:t>에 의해 식별되는 </a:t>
            </a:r>
            <a:r>
              <a:rPr lang="en-US" altLang="ko-KR" dirty="0"/>
              <a:t>MM </a:t>
            </a:r>
            <a:r>
              <a:rPr lang="ko-KR" altLang="en-US" dirty="0"/>
              <a:t>컨텍스트를 획득합니다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UE</a:t>
            </a:r>
            <a:r>
              <a:rPr lang="ko-KR" altLang="en-US" dirty="0"/>
              <a:t>가 </a:t>
            </a:r>
            <a:r>
              <a:rPr lang="en-US" altLang="ko-KR" dirty="0"/>
              <a:t>Reflective </a:t>
            </a:r>
            <a:r>
              <a:rPr lang="en-US" altLang="ko-KR" dirty="0" err="1"/>
              <a:t>QoS</a:t>
            </a:r>
            <a:r>
              <a:rPr lang="en-US" altLang="ko-KR" dirty="0"/>
              <a:t> </a:t>
            </a:r>
            <a:r>
              <a:rPr lang="ko-KR" altLang="en-US" dirty="0"/>
              <a:t>기능을 지원하고 이것이 </a:t>
            </a:r>
            <a:r>
              <a:rPr lang="en-US" altLang="ko-KR" dirty="0"/>
              <a:t>EPC</a:t>
            </a:r>
            <a:r>
              <a:rPr lang="ko-KR" altLang="en-US" dirty="0"/>
              <a:t>에 연결되어 있는 동안 설정된 </a:t>
            </a:r>
            <a:r>
              <a:rPr lang="en-US" altLang="ko-KR" dirty="0"/>
              <a:t>PDU Session</a:t>
            </a:r>
            <a:r>
              <a:rPr lang="ko-KR" altLang="en-US" dirty="0"/>
              <a:t>에 대한 첫 번째 </a:t>
            </a:r>
            <a:r>
              <a:rPr lang="en-US" altLang="ko-KR" dirty="0"/>
              <a:t>mobility </a:t>
            </a:r>
            <a:r>
              <a:rPr lang="ko-KR" altLang="en-US" dirty="0"/>
              <a:t>이벤트인 경우</a:t>
            </a:r>
            <a:r>
              <a:rPr lang="en-US" altLang="ko-KR" dirty="0"/>
              <a:t>, UE</a:t>
            </a:r>
            <a:r>
              <a:rPr lang="ko-KR" altLang="en-US" dirty="0"/>
              <a:t>는 </a:t>
            </a:r>
            <a:r>
              <a:rPr lang="en-US" altLang="ko-KR" dirty="0"/>
              <a:t>PDU </a:t>
            </a:r>
            <a:r>
              <a:rPr lang="ko-KR" altLang="en-US" dirty="0"/>
              <a:t>세션 수정 절차를 </a:t>
            </a:r>
            <a:r>
              <a:rPr lang="ko-KR" altLang="en-US" dirty="0" err="1"/>
              <a:t>트리거해야</a:t>
            </a:r>
            <a:r>
              <a:rPr lang="ko-KR" altLang="en-US" dirty="0"/>
              <a:t> 하며 </a:t>
            </a:r>
            <a:r>
              <a:rPr lang="en-US" altLang="ko-KR" dirty="0"/>
              <a:t>Reflective </a:t>
            </a:r>
            <a:r>
              <a:rPr lang="en-US" altLang="ko-KR" dirty="0" err="1"/>
              <a:t>QoS</a:t>
            </a:r>
            <a:r>
              <a:rPr lang="ko-KR" altLang="en-US" dirty="0"/>
              <a:t>가 지원 가능하다고 네트워크</a:t>
            </a:r>
            <a:r>
              <a:rPr lang="en-US" altLang="ko-KR" dirty="0"/>
              <a:t>(</a:t>
            </a:r>
            <a:r>
              <a:rPr lang="ko-KR" altLang="en-US" dirty="0"/>
              <a:t>예</a:t>
            </a:r>
            <a:r>
              <a:rPr lang="en-US" altLang="ko-KR" dirty="0"/>
              <a:t>: SMF)</a:t>
            </a:r>
            <a:r>
              <a:rPr lang="ko-KR" altLang="en-US" dirty="0"/>
              <a:t>에 알려줘야 한다</a:t>
            </a:r>
            <a:r>
              <a:rPr lang="en-US" altLang="ko-KR" dirty="0"/>
              <a:t>. UE</a:t>
            </a:r>
            <a:r>
              <a:rPr lang="ko-KR" altLang="en-US" dirty="0"/>
              <a:t>가 </a:t>
            </a:r>
            <a:r>
              <a:rPr lang="en-US" altLang="ko-KR" dirty="0"/>
              <a:t>Reflective </a:t>
            </a:r>
            <a:r>
              <a:rPr lang="en-US" altLang="ko-KR" dirty="0" err="1"/>
              <a:t>QoS</a:t>
            </a:r>
            <a:r>
              <a:rPr lang="ko-KR" altLang="en-US" dirty="0"/>
              <a:t>를 지원한다고 하는 경우</a:t>
            </a:r>
            <a:r>
              <a:rPr lang="en-US" altLang="ko-KR" dirty="0"/>
              <a:t>, </a:t>
            </a:r>
            <a:r>
              <a:rPr lang="ko-KR" altLang="en-US" dirty="0"/>
              <a:t>네트워크는 </a:t>
            </a:r>
            <a:r>
              <a:rPr lang="en-US" altLang="ko-KR" dirty="0"/>
              <a:t>Reflective </a:t>
            </a:r>
            <a:r>
              <a:rPr lang="en-US" altLang="ko-KR" dirty="0" err="1"/>
              <a:t>QoS</a:t>
            </a:r>
            <a:r>
              <a:rPr lang="en-US" altLang="ko-KR" dirty="0"/>
              <a:t> </a:t>
            </a:r>
            <a:r>
              <a:rPr lang="ko-KR" altLang="en-US" dirty="0"/>
              <a:t>타이머 </a:t>
            </a:r>
            <a:r>
              <a:rPr lang="en-US" altLang="ko-KR" dirty="0"/>
              <a:t>(RQ Timer) </a:t>
            </a:r>
            <a:r>
              <a:rPr lang="ko-KR" altLang="en-US" dirty="0"/>
              <a:t>값을 </a:t>
            </a:r>
            <a:r>
              <a:rPr lang="en-US" altLang="ko-KR" dirty="0"/>
              <a:t>UE</a:t>
            </a:r>
            <a:r>
              <a:rPr lang="ko-KR" altLang="en-US" dirty="0"/>
              <a:t>로 제공할 수 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032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1783" y="365126"/>
            <a:ext cx="11395362" cy="500784"/>
          </a:xfrm>
        </p:spPr>
        <p:txBody>
          <a:bodyPr>
            <a:noAutofit/>
          </a:bodyPr>
          <a:lstStyle/>
          <a:p>
            <a:r>
              <a:rPr lang="en-US" altLang="ko-KR" sz="4000" b="1" dirty="0">
                <a:latin typeface="Arial" panose="020B0604020202020204" pitchFamily="34" charset="0"/>
                <a:cs typeface="Arial" panose="020B0604020202020204" pitchFamily="34" charset="0"/>
              </a:rPr>
              <a:t>5.17.2.3 Interworking Procedures </a:t>
            </a:r>
            <a:r>
              <a:rPr lang="en-US" altLang="ko-K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w/o N26 I/F</a:t>
            </a:r>
            <a:endParaRPr lang="ko-KR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1783" y="1253836"/>
            <a:ext cx="11395362" cy="492312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ko-KR" dirty="0" smtClean="0"/>
              <a:t>5.17.2.3.1 General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N26 </a:t>
            </a:r>
            <a:r>
              <a:rPr lang="ko-KR" altLang="en-US" dirty="0"/>
              <a:t>인터페이스를 미 사용하는 상호 </a:t>
            </a:r>
            <a:r>
              <a:rPr lang="ko-KR" altLang="en-US" dirty="0" err="1"/>
              <a:t>연동시</a:t>
            </a:r>
            <a:r>
              <a:rPr lang="en-US" altLang="ko-KR" dirty="0"/>
              <a:t>, HSS+UDM</a:t>
            </a:r>
            <a:r>
              <a:rPr lang="ko-KR" altLang="en-US" dirty="0"/>
              <a:t>을 통해 </a:t>
            </a:r>
            <a:r>
              <a:rPr lang="en-US" altLang="ko-KR" dirty="0"/>
              <a:t>PGW-C+SMF </a:t>
            </a:r>
            <a:r>
              <a:rPr lang="ko-KR" altLang="en-US" dirty="0"/>
              <a:t>및 이에 대응하는 </a:t>
            </a:r>
            <a:r>
              <a:rPr lang="en-US" altLang="ko-KR" dirty="0"/>
              <a:t>APN/DDN </a:t>
            </a:r>
            <a:r>
              <a:rPr lang="ko-KR" altLang="en-US" dirty="0"/>
              <a:t>정보를 저장하고 인출하여 시스템 간 이동 중 단말의 </a:t>
            </a:r>
            <a:r>
              <a:rPr lang="en-US" altLang="ko-KR" dirty="0"/>
              <a:t>IP </a:t>
            </a:r>
            <a:r>
              <a:rPr lang="ko-KR" altLang="en-US" dirty="0"/>
              <a:t>주소가 유지되도록 한다</a:t>
            </a:r>
            <a:r>
              <a:rPr lang="en-US" altLang="ko-KR" dirty="0"/>
              <a:t>. </a:t>
            </a:r>
            <a:r>
              <a:rPr lang="ko-KR" altLang="en-US" dirty="0"/>
              <a:t>이러한 네트워크에서 </a:t>
            </a:r>
            <a:r>
              <a:rPr lang="en-US" altLang="ko-KR" dirty="0"/>
              <a:t>AMF</a:t>
            </a:r>
            <a:r>
              <a:rPr lang="ko-KR" altLang="en-US" dirty="0"/>
              <a:t>는 또한 단말이 </a:t>
            </a:r>
            <a:r>
              <a:rPr lang="en-US" altLang="ko-KR" dirty="0"/>
              <a:t>5GC</a:t>
            </a:r>
            <a:r>
              <a:rPr lang="ko-KR" altLang="en-US" dirty="0"/>
              <a:t>로 초기 등록하는 동안 </a:t>
            </a:r>
            <a:r>
              <a:rPr lang="en-US" altLang="ko-KR" dirty="0"/>
              <a:t>N26</a:t>
            </a:r>
            <a:r>
              <a:rPr lang="ko-KR" altLang="en-US" dirty="0"/>
              <a:t>을 미 사용하는 연동 동작이 지원된다고 알려주고</a:t>
            </a:r>
            <a:r>
              <a:rPr lang="en-US" altLang="ko-KR" dirty="0"/>
              <a:t>, MME</a:t>
            </a:r>
            <a:r>
              <a:rPr lang="ko-KR" altLang="en-US" dirty="0"/>
              <a:t>도 선택적으로 </a:t>
            </a:r>
            <a:r>
              <a:rPr lang="en-US" altLang="ko-KR" dirty="0"/>
              <a:t>(</a:t>
            </a:r>
            <a:r>
              <a:rPr lang="ko-KR" altLang="en-US" dirty="0"/>
              <a:t>필요 시 부가적으로</a:t>
            </a:r>
            <a:r>
              <a:rPr lang="en-US" altLang="ko-KR" dirty="0"/>
              <a:t>?) N26</a:t>
            </a:r>
            <a:r>
              <a:rPr lang="ko-KR" altLang="en-US" dirty="0"/>
              <a:t>을 미 사용하는 연동 동작이 지원됨을 </a:t>
            </a:r>
            <a:r>
              <a:rPr lang="en-US" altLang="ko-KR" dirty="0"/>
              <a:t>TS 23.401 [26]</a:t>
            </a:r>
            <a:r>
              <a:rPr lang="ko-KR" altLang="en-US" dirty="0"/>
              <a:t>에서 정의된 대로 </a:t>
            </a:r>
            <a:r>
              <a:rPr lang="en-US" altLang="ko-KR" dirty="0"/>
              <a:t>EPC</a:t>
            </a:r>
            <a:r>
              <a:rPr lang="ko-KR" altLang="en-US" dirty="0"/>
              <a:t>의 </a:t>
            </a:r>
            <a:r>
              <a:rPr lang="en-US" altLang="ko-KR" dirty="0"/>
              <a:t>Attach </a:t>
            </a:r>
            <a:r>
              <a:rPr lang="ko-KR" altLang="en-US" dirty="0"/>
              <a:t>절차 중 알려줄 수 있다</a:t>
            </a:r>
            <a:r>
              <a:rPr lang="en-US" altLang="ko-KR" dirty="0"/>
              <a:t>. UE</a:t>
            </a:r>
            <a:r>
              <a:rPr lang="ko-KR" altLang="en-US" dirty="0"/>
              <a:t>는 </a:t>
            </a:r>
            <a:r>
              <a:rPr lang="en-US" altLang="ko-KR" dirty="0"/>
              <a:t>TS 23.401</a:t>
            </a:r>
            <a:r>
              <a:rPr lang="ko-KR" altLang="en-US" dirty="0"/>
              <a:t>의 </a:t>
            </a:r>
            <a:r>
              <a:rPr lang="en-US" altLang="ko-KR" dirty="0"/>
              <a:t>5.3.2.1 </a:t>
            </a:r>
            <a:r>
              <a:rPr lang="ko-KR" altLang="en-US" dirty="0"/>
              <a:t>절 </a:t>
            </a:r>
            <a:r>
              <a:rPr lang="en-US" altLang="ko-KR" dirty="0"/>
              <a:t>[26]</a:t>
            </a:r>
            <a:r>
              <a:rPr lang="ko-KR" altLang="en-US" dirty="0"/>
              <a:t>에 기술된 </a:t>
            </a:r>
            <a:r>
              <a:rPr lang="en-US" altLang="ko-KR" dirty="0"/>
              <a:t>attach </a:t>
            </a:r>
            <a:r>
              <a:rPr lang="ko-KR" altLang="en-US" dirty="0"/>
              <a:t>절차 및 </a:t>
            </a:r>
            <a:r>
              <a:rPr lang="en-US" altLang="ko-KR" dirty="0"/>
              <a:t>5GC</a:t>
            </a:r>
            <a:r>
              <a:rPr lang="ko-KR" altLang="en-US" dirty="0"/>
              <a:t>로의 초기 등록과 이동성 등록 갱신 절차 중 수행하는 </a:t>
            </a:r>
            <a:r>
              <a:rPr lang="en-US" altLang="ko-KR" dirty="0"/>
              <a:t>PDN </a:t>
            </a:r>
            <a:r>
              <a:rPr lang="ko-KR" altLang="en-US" dirty="0"/>
              <a:t>연결 요청에 </a:t>
            </a:r>
            <a:r>
              <a:rPr lang="en-US" altLang="ko-KR" dirty="0"/>
              <a:t>Request Type </a:t>
            </a:r>
            <a:r>
              <a:rPr lang="ko-KR" altLang="en-US" dirty="0"/>
              <a:t>플래그 “</a:t>
            </a:r>
            <a:r>
              <a:rPr lang="en-US" altLang="ko-KR" dirty="0"/>
              <a:t>handover” </a:t>
            </a:r>
            <a:r>
              <a:rPr lang="ko-KR" altLang="en-US" dirty="0"/>
              <a:t>를 지원한다는 표시를 제공한다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1 : N26</a:t>
            </a:r>
            <a:r>
              <a:rPr lang="ko-KR" altLang="en-US" dirty="0"/>
              <a:t>을 미 사용하는 상호 연동 시 </a:t>
            </a:r>
            <a:r>
              <a:rPr lang="en-US" altLang="ko-KR" dirty="0"/>
              <a:t>IP </a:t>
            </a:r>
            <a:r>
              <a:rPr lang="ko-KR" altLang="en-US" dirty="0"/>
              <a:t>주소를 유지하기 위해서는 단말이 </a:t>
            </a:r>
            <a:r>
              <a:rPr lang="en-US" altLang="ko-KR" dirty="0"/>
              <a:t>attach </a:t>
            </a:r>
            <a:r>
              <a:rPr lang="ko-KR" altLang="en-US" dirty="0"/>
              <a:t>절차 중  </a:t>
            </a:r>
            <a:r>
              <a:rPr lang="en-US" altLang="ko-KR" dirty="0"/>
              <a:t>PDN </a:t>
            </a:r>
            <a:r>
              <a:rPr lang="ko-KR" altLang="en-US" dirty="0"/>
              <a:t>연결 요청에 대한 </a:t>
            </a:r>
            <a:r>
              <a:rPr lang="en-US" altLang="ko-KR" dirty="0"/>
              <a:t>Request Type </a:t>
            </a:r>
            <a:r>
              <a:rPr lang="ko-KR" altLang="en-US" dirty="0"/>
              <a:t>플래그 </a:t>
            </a:r>
            <a:r>
              <a:rPr lang="en-US" altLang="ko-KR" dirty="0"/>
              <a:t>"handover"</a:t>
            </a:r>
            <a:r>
              <a:rPr lang="ko-KR" altLang="en-US" dirty="0"/>
              <a:t>를 지원한다고 알려야 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이 표시 </a:t>
            </a:r>
            <a:r>
              <a:rPr lang="en-US" altLang="ko-KR" dirty="0"/>
              <a:t>(Request type flag “Handover” </a:t>
            </a:r>
            <a:r>
              <a:rPr lang="ko-KR" altLang="en-US" dirty="0"/>
              <a:t>를 지원한다는 표시</a:t>
            </a:r>
            <a:r>
              <a:rPr lang="en-US" altLang="ko-KR" dirty="0"/>
              <a:t>)</a:t>
            </a:r>
            <a:r>
              <a:rPr lang="ko-KR" altLang="en-US" dirty="0"/>
              <a:t>는 전체 </a:t>
            </a:r>
            <a:r>
              <a:rPr lang="en-US" altLang="ko-KR" dirty="0"/>
              <a:t>Registered PLMN </a:t>
            </a:r>
            <a:r>
              <a:rPr lang="ko-KR" altLang="en-US" dirty="0"/>
              <a:t>및 </a:t>
            </a:r>
            <a:r>
              <a:rPr lang="en-US" altLang="ko-KR" dirty="0"/>
              <a:t>Registered PLMN</a:t>
            </a:r>
            <a:r>
              <a:rPr lang="ko-KR" altLang="en-US" dirty="0"/>
              <a:t>과 동일한 </a:t>
            </a:r>
            <a:r>
              <a:rPr lang="en-US" altLang="ko-KR" dirty="0"/>
              <a:t>(equivalent) PLMN</a:t>
            </a:r>
            <a:r>
              <a:rPr lang="ko-KR" altLang="en-US" dirty="0"/>
              <a:t>에 유효하다</a:t>
            </a:r>
            <a:r>
              <a:rPr lang="en-US" altLang="ko-KR" dirty="0"/>
              <a:t>. </a:t>
            </a:r>
            <a:r>
              <a:rPr lang="ko-KR" altLang="en-US" dirty="0"/>
              <a:t>동일한 표시는 동일한 </a:t>
            </a:r>
            <a:r>
              <a:rPr lang="en-US" altLang="ko-KR" dirty="0"/>
              <a:t>PLMN</a:t>
            </a:r>
            <a:r>
              <a:rPr lang="ko-KR" altLang="en-US" dirty="0"/>
              <a:t>에 의해 서비스되는 모든 </a:t>
            </a:r>
            <a:r>
              <a:rPr lang="en-US" altLang="ko-KR" dirty="0"/>
              <a:t>UE</a:t>
            </a:r>
            <a:r>
              <a:rPr lang="ko-KR" altLang="en-US" dirty="0"/>
              <a:t>들에게 제공된다</a:t>
            </a:r>
            <a:r>
              <a:rPr lang="en-US" altLang="ko-KR" dirty="0"/>
              <a:t>. N26 </a:t>
            </a:r>
            <a:r>
              <a:rPr lang="ko-KR" altLang="en-US" dirty="0"/>
              <a:t>미 사용 상호 연동 동작 가능한 </a:t>
            </a:r>
            <a:r>
              <a:rPr lang="en-US" altLang="ko-KR" dirty="0"/>
              <a:t>UE</a:t>
            </a:r>
            <a:r>
              <a:rPr lang="ko-KR" altLang="en-US" dirty="0"/>
              <a:t>는 이 표시를 사용하여 </a:t>
            </a:r>
            <a:r>
              <a:rPr lang="en-US" altLang="ko-KR" dirty="0"/>
              <a:t>target </a:t>
            </a:r>
            <a:r>
              <a:rPr lang="ko-KR" altLang="en-US" dirty="0"/>
              <a:t>시스템에 먼저 등록할 것인지 결정할 수 있다</a:t>
            </a:r>
            <a:r>
              <a:rPr lang="en-US" altLang="ko-KR" dirty="0"/>
              <a:t>. </a:t>
            </a:r>
            <a:r>
              <a:rPr lang="ko-KR" altLang="en-US" dirty="0"/>
              <a:t>단일 등록 </a:t>
            </a:r>
            <a:r>
              <a:rPr lang="ko-KR" altLang="en-US" dirty="0" err="1"/>
              <a:t>모드만을</a:t>
            </a:r>
            <a:r>
              <a:rPr lang="ko-KR" altLang="en-US" dirty="0"/>
              <a:t> 지원하는 </a:t>
            </a: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5.17.2.3.2 </a:t>
            </a:r>
            <a:r>
              <a:rPr lang="ko-KR" altLang="en-US" dirty="0"/>
              <a:t>절에 </a:t>
            </a:r>
            <a:r>
              <a:rPr lang="ko-KR" altLang="en-US" dirty="0" err="1"/>
              <a:t>설명된대로</a:t>
            </a:r>
            <a:r>
              <a:rPr lang="ko-KR" altLang="en-US" dirty="0"/>
              <a:t> 이 표시를 사용할 수 있다</a:t>
            </a:r>
            <a:r>
              <a:rPr lang="en-US" altLang="ko-KR" dirty="0"/>
              <a:t>. </a:t>
            </a:r>
            <a:r>
              <a:rPr lang="ko-KR" altLang="en-US" dirty="0"/>
              <a:t>이중 등록 모드를 지원하는 </a:t>
            </a: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5.17.2.3.3 </a:t>
            </a:r>
            <a:r>
              <a:rPr lang="ko-KR" altLang="en-US" dirty="0"/>
              <a:t>절에 설명 </a:t>
            </a:r>
            <a:r>
              <a:rPr lang="ko-KR" altLang="en-US" dirty="0" err="1"/>
              <a:t>된대로</a:t>
            </a:r>
            <a:r>
              <a:rPr lang="ko-KR" altLang="en-US" dirty="0"/>
              <a:t> 이 표시를 사용한다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N26 </a:t>
            </a:r>
            <a:r>
              <a:rPr lang="ko-KR" altLang="en-US" dirty="0"/>
              <a:t>미 사용 연동 절차에는 다음 두 가지 기능을 사용한다</a:t>
            </a:r>
            <a:r>
              <a:rPr lang="en-US" altLang="ko-KR" dirty="0"/>
              <a:t>.: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1. UE</a:t>
            </a:r>
            <a:r>
              <a:rPr lang="ko-KR" altLang="en-US" dirty="0"/>
              <a:t>가 </a:t>
            </a:r>
            <a:r>
              <a:rPr lang="en-US" altLang="ko-KR" dirty="0"/>
              <a:t>EPC</a:t>
            </a:r>
            <a:r>
              <a:rPr lang="ko-KR" altLang="en-US" dirty="0"/>
              <a:t>에서 </a:t>
            </a:r>
            <a:r>
              <a:rPr lang="en-US" altLang="ko-KR" dirty="0"/>
              <a:t>Initial Attach (PDN CONNECTIVITY </a:t>
            </a:r>
            <a:r>
              <a:rPr lang="ko-KR" altLang="en-US" dirty="0"/>
              <a:t>요청 메시지에 </a:t>
            </a:r>
            <a:r>
              <a:rPr lang="en-US" altLang="ko-KR" dirty="0"/>
              <a:t>"Handover" </a:t>
            </a:r>
            <a:r>
              <a:rPr lang="ko-KR" altLang="en-US" dirty="0"/>
              <a:t>표시를 포함하거나</a:t>
            </a:r>
            <a:r>
              <a:rPr lang="en-US" altLang="ko-KR" dirty="0"/>
              <a:t>, </a:t>
            </a:r>
            <a:r>
              <a:rPr lang="ko-KR" altLang="en-US" dirty="0"/>
              <a:t>포함하지 않는 경우 모두</a:t>
            </a:r>
            <a:r>
              <a:rPr lang="en-US" altLang="ko-KR" dirty="0"/>
              <a:t>)</a:t>
            </a:r>
            <a:r>
              <a:rPr lang="ko-KR" altLang="en-US" dirty="0"/>
              <a:t>를 수행하면서</a:t>
            </a:r>
            <a:r>
              <a:rPr lang="en-US" altLang="ko-KR" dirty="0"/>
              <a:t>, </a:t>
            </a:r>
            <a:r>
              <a:rPr lang="ko-KR" altLang="en-US" dirty="0"/>
              <a:t>해당 단말이 </a:t>
            </a:r>
            <a:r>
              <a:rPr lang="en-US" altLang="ko-KR" dirty="0"/>
              <a:t>5GC</a:t>
            </a:r>
            <a:r>
              <a:rPr lang="ko-KR" altLang="en-US" dirty="0"/>
              <a:t>로부터 </a:t>
            </a:r>
            <a:r>
              <a:rPr lang="en-US" altLang="ko-KR" dirty="0"/>
              <a:t>(EPC</a:t>
            </a:r>
            <a:r>
              <a:rPr lang="ko-KR" altLang="en-US" dirty="0"/>
              <a:t>로</a:t>
            </a:r>
            <a:r>
              <a:rPr lang="en-US" altLang="ko-KR" dirty="0"/>
              <a:t>) </a:t>
            </a:r>
            <a:r>
              <a:rPr lang="ko-KR" altLang="en-US" dirty="0"/>
              <a:t>이동 중임을 나타낼 경우</a:t>
            </a:r>
            <a:r>
              <a:rPr lang="en-US" altLang="ko-KR" dirty="0"/>
              <a:t>, MME</a:t>
            </a:r>
            <a:r>
              <a:rPr lang="ko-KR" altLang="en-US" dirty="0"/>
              <a:t>는 </a:t>
            </a:r>
            <a:r>
              <a:rPr lang="en-US" altLang="ko-KR" dirty="0"/>
              <a:t>HSS+UDM</a:t>
            </a:r>
            <a:r>
              <a:rPr lang="ko-KR" altLang="en-US" dirty="0"/>
              <a:t>에 </a:t>
            </a:r>
            <a:r>
              <a:rPr lang="en-US" altLang="ko-KR" dirty="0"/>
              <a:t>"initial attach"</a:t>
            </a:r>
            <a:r>
              <a:rPr lang="ko-KR" altLang="en-US" dirty="0"/>
              <a:t>라는 표시를 포함하지 않도록 하여</a:t>
            </a:r>
            <a:r>
              <a:rPr lang="en-US" altLang="ko-KR" dirty="0"/>
              <a:t>, HSS+UDM</a:t>
            </a:r>
            <a:r>
              <a:rPr lang="ko-KR" altLang="en-US" dirty="0"/>
              <a:t>이 </a:t>
            </a:r>
            <a:r>
              <a:rPr lang="en-US" altLang="ko-KR" dirty="0"/>
              <a:t>(</a:t>
            </a:r>
            <a:r>
              <a:rPr lang="ko-KR" altLang="en-US" dirty="0"/>
              <a:t>기존</a:t>
            </a:r>
            <a:r>
              <a:rPr lang="en-US" altLang="ko-KR" dirty="0"/>
              <a:t>) AMF</a:t>
            </a:r>
            <a:r>
              <a:rPr lang="ko-KR" altLang="en-US" dirty="0"/>
              <a:t>로의 등록을 취소하지 않도록 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2. UE</a:t>
            </a:r>
            <a:r>
              <a:rPr lang="ko-KR" altLang="en-US" dirty="0"/>
              <a:t>가 </a:t>
            </a:r>
            <a:r>
              <a:rPr lang="en-US" altLang="ko-KR" dirty="0"/>
              <a:t>5GC</a:t>
            </a:r>
            <a:r>
              <a:rPr lang="ko-KR" altLang="en-US" dirty="0"/>
              <a:t>에서 초기 등록을 수행하고 </a:t>
            </a:r>
            <a:r>
              <a:rPr lang="en-US" altLang="ko-KR" dirty="0"/>
              <a:t>EPC</a:t>
            </a:r>
            <a:r>
              <a:rPr lang="ko-KR" altLang="en-US" dirty="0"/>
              <a:t>로부터 이동 중임을 나타낼 경우</a:t>
            </a:r>
            <a:r>
              <a:rPr lang="en-US" altLang="ko-KR" dirty="0"/>
              <a:t>, AMF</a:t>
            </a:r>
            <a:r>
              <a:rPr lang="ko-KR" altLang="en-US" dirty="0"/>
              <a:t>는 </a:t>
            </a:r>
            <a:r>
              <a:rPr lang="en-US" altLang="ko-KR" dirty="0"/>
              <a:t>HSS+UDM</a:t>
            </a:r>
            <a:r>
              <a:rPr lang="ko-KR" altLang="en-US" dirty="0"/>
              <a:t>에 </a:t>
            </a:r>
            <a:r>
              <a:rPr lang="en-US" altLang="ko-KR" dirty="0"/>
              <a:t>"initial attach"</a:t>
            </a:r>
            <a:r>
              <a:rPr lang="ko-KR" altLang="en-US" dirty="0"/>
              <a:t>라는 표시를 포함하지 않도록 하여</a:t>
            </a:r>
            <a:r>
              <a:rPr lang="en-US" altLang="ko-KR" dirty="0"/>
              <a:t>, HSS+UDM</a:t>
            </a:r>
            <a:r>
              <a:rPr lang="ko-KR" altLang="en-US" dirty="0"/>
              <a:t>이 </a:t>
            </a:r>
            <a:r>
              <a:rPr lang="en-US" altLang="ko-KR" dirty="0"/>
              <a:t>(</a:t>
            </a:r>
            <a:r>
              <a:rPr lang="ko-KR" altLang="en-US" dirty="0"/>
              <a:t>기존</a:t>
            </a:r>
            <a:r>
              <a:rPr lang="en-US" altLang="ko-KR" dirty="0"/>
              <a:t>) MME</a:t>
            </a:r>
            <a:r>
              <a:rPr lang="ko-KR" altLang="en-US" dirty="0"/>
              <a:t>로의 등록을 취소하지 않도록 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단일 및 이중 등록 모드 </a:t>
            </a:r>
            <a:r>
              <a:rPr lang="en-US" altLang="ko-KR" dirty="0"/>
              <a:t>UE </a:t>
            </a:r>
            <a:r>
              <a:rPr lang="ko-KR" altLang="en-US" dirty="0"/>
              <a:t>모두에 대한 이동성을 지원하기 위해</a:t>
            </a:r>
            <a:r>
              <a:rPr lang="en-US" altLang="ko-KR" dirty="0"/>
              <a:t>, </a:t>
            </a:r>
            <a:r>
              <a:rPr lang="ko-KR" altLang="en-US" dirty="0"/>
              <a:t>다음의 동작 또한 네트워크에 의해 지원돼야 한다</a:t>
            </a:r>
            <a:r>
              <a:rPr lang="en-US" altLang="ko-KR" dirty="0"/>
              <a:t>. 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3. 5GC</a:t>
            </a:r>
            <a:r>
              <a:rPr lang="ko-KR" altLang="en-US" dirty="0"/>
              <a:t>에서 </a:t>
            </a:r>
            <a:r>
              <a:rPr lang="en-US" altLang="ko-KR" dirty="0"/>
              <a:t>PDU </a:t>
            </a:r>
            <a:r>
              <a:rPr lang="ko-KR" altLang="en-US" dirty="0"/>
              <a:t>세션이 생성되면</a:t>
            </a:r>
            <a:r>
              <a:rPr lang="en-US" altLang="ko-KR" dirty="0"/>
              <a:t>, PGW-C+SMF</a:t>
            </a:r>
            <a:r>
              <a:rPr lang="ko-KR" altLang="en-US" dirty="0"/>
              <a:t>는 </a:t>
            </a:r>
            <a:r>
              <a:rPr lang="en-US" altLang="ko-KR" dirty="0"/>
              <a:t>HSS+UDM</a:t>
            </a:r>
            <a:r>
              <a:rPr lang="ko-KR" altLang="en-US" dirty="0"/>
              <a:t>의 </a:t>
            </a:r>
            <a:r>
              <a:rPr lang="en-US" altLang="ko-KR" dirty="0"/>
              <a:t>DNN </a:t>
            </a:r>
            <a:r>
              <a:rPr lang="ko-KR" altLang="en-US" dirty="0"/>
              <a:t>및 관련 정보를 업데이트한다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4. HSS+UDM</a:t>
            </a:r>
            <a:r>
              <a:rPr lang="ko-KR" altLang="en-US" dirty="0"/>
              <a:t>은 동적으로 할당된 </a:t>
            </a:r>
            <a:r>
              <a:rPr lang="en-US" altLang="ko-KR" dirty="0"/>
              <a:t>PGW-C+SMF </a:t>
            </a:r>
            <a:r>
              <a:rPr lang="ko-KR" altLang="en-US" dirty="0"/>
              <a:t>및 </a:t>
            </a:r>
            <a:r>
              <a:rPr lang="en-US" altLang="ko-KR" dirty="0"/>
              <a:t>APN/DNN </a:t>
            </a:r>
            <a:r>
              <a:rPr lang="ko-KR" altLang="en-US" dirty="0"/>
              <a:t>정보를 대상 </a:t>
            </a:r>
            <a:r>
              <a:rPr lang="en-US" altLang="ko-KR" dirty="0"/>
              <a:t>CN </a:t>
            </a:r>
            <a:r>
              <a:rPr lang="ko-KR" altLang="en-US" dirty="0"/>
              <a:t>네트워크에 제공한다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5. EPC</a:t>
            </a:r>
            <a:r>
              <a:rPr lang="ko-KR" altLang="en-US" dirty="0"/>
              <a:t>에서 </a:t>
            </a:r>
            <a:r>
              <a:rPr lang="en-US" altLang="ko-KR" dirty="0"/>
              <a:t>PDN connection</a:t>
            </a:r>
            <a:r>
              <a:rPr lang="ko-KR" altLang="en-US" dirty="0"/>
              <a:t>이 생성되면</a:t>
            </a:r>
            <a:r>
              <a:rPr lang="en-US" altLang="ko-KR" dirty="0"/>
              <a:t>, MME</a:t>
            </a:r>
            <a:r>
              <a:rPr lang="ko-KR" altLang="en-US" dirty="0"/>
              <a:t>는 </a:t>
            </a:r>
            <a:r>
              <a:rPr lang="en-US" altLang="ko-KR" dirty="0"/>
              <a:t>PGW-C+SMF </a:t>
            </a:r>
            <a:r>
              <a:rPr lang="ko-KR" altLang="en-US" dirty="0"/>
              <a:t>및 </a:t>
            </a:r>
            <a:r>
              <a:rPr lang="en-US" altLang="ko-KR" dirty="0"/>
              <a:t>APN </a:t>
            </a:r>
            <a:r>
              <a:rPr lang="ko-KR" altLang="en-US" dirty="0"/>
              <a:t>정보를 </a:t>
            </a:r>
            <a:r>
              <a:rPr lang="en-US" altLang="ko-KR" dirty="0"/>
              <a:t>HSS+UDM</a:t>
            </a:r>
            <a:r>
              <a:rPr lang="ko-KR" altLang="en-US" dirty="0"/>
              <a:t>에 저장한다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2 : </a:t>
            </a:r>
            <a:r>
              <a:rPr lang="ko-KR" altLang="en-US" dirty="0"/>
              <a:t>항목 </a:t>
            </a:r>
            <a:r>
              <a:rPr lang="en-US" altLang="ko-KR" dirty="0"/>
              <a:t>3, 4 </a:t>
            </a:r>
            <a:r>
              <a:rPr lang="ko-KR" altLang="en-US" dirty="0"/>
              <a:t>및 </a:t>
            </a:r>
            <a:r>
              <a:rPr lang="en-US" altLang="ko-KR" dirty="0"/>
              <a:t>5</a:t>
            </a:r>
            <a:r>
              <a:rPr lang="ko-KR" altLang="en-US" dirty="0"/>
              <a:t>는 </a:t>
            </a:r>
            <a:r>
              <a:rPr lang="en-US" altLang="ko-KR" dirty="0"/>
              <a:t>N26 </a:t>
            </a:r>
            <a:r>
              <a:rPr lang="ko-KR" altLang="en-US" dirty="0"/>
              <a:t>사용 연동 절차를 지원하는 네트워크에서도 지원된다</a:t>
            </a:r>
            <a:r>
              <a:rPr lang="en-US" altLang="ko-KR" dirty="0"/>
              <a:t>. </a:t>
            </a:r>
            <a:r>
              <a:rPr lang="ko-KR" altLang="en-US" dirty="0"/>
              <a:t>이는 </a:t>
            </a:r>
            <a:r>
              <a:rPr lang="en-US" altLang="ko-KR" dirty="0"/>
              <a:t>N26 </a:t>
            </a:r>
            <a:r>
              <a:rPr lang="ko-KR" altLang="en-US" dirty="0"/>
              <a:t>인터페이스를 이용하지 않는 </a:t>
            </a:r>
            <a:r>
              <a:rPr lang="en-US" altLang="ko-KR" dirty="0"/>
              <a:t>VPLMN</a:t>
            </a:r>
            <a:r>
              <a:rPr lang="ko-KR" altLang="en-US" dirty="0"/>
              <a:t>에서 </a:t>
            </a:r>
            <a:r>
              <a:rPr lang="en-US" altLang="ko-KR" dirty="0"/>
              <a:t>N26 </a:t>
            </a:r>
            <a:r>
              <a:rPr lang="ko-KR" altLang="en-US" dirty="0"/>
              <a:t>사용 연동 절차만 지원하는 </a:t>
            </a:r>
            <a:r>
              <a:rPr lang="en-US" altLang="ko-KR" dirty="0"/>
              <a:t>HPLMN</a:t>
            </a:r>
            <a:r>
              <a:rPr lang="ko-KR" altLang="en-US" dirty="0"/>
              <a:t>으로부터 </a:t>
            </a:r>
            <a:r>
              <a:rPr lang="ko-KR" altLang="en-US" dirty="0" err="1"/>
              <a:t>로밍된</a:t>
            </a:r>
            <a:r>
              <a:rPr lang="ko-KR" altLang="en-US" dirty="0"/>
              <a:t> 단일 등록 모드 </a:t>
            </a:r>
            <a:r>
              <a:rPr lang="en-US" altLang="ko-KR" dirty="0"/>
              <a:t>UE</a:t>
            </a:r>
            <a:r>
              <a:rPr lang="ko-KR" altLang="en-US" dirty="0"/>
              <a:t>들이 </a:t>
            </a:r>
            <a:r>
              <a:rPr lang="en-US" altLang="ko-KR" dirty="0"/>
              <a:t>IP </a:t>
            </a:r>
            <a:r>
              <a:rPr lang="ko-KR" altLang="en-US" dirty="0"/>
              <a:t>주소를 유지할 수 있게 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UE</a:t>
            </a:r>
            <a:r>
              <a:rPr lang="ko-KR" altLang="en-US" dirty="0"/>
              <a:t>를 서비스하는 네트워크가 </a:t>
            </a:r>
            <a:r>
              <a:rPr lang="en-US" altLang="ko-KR" dirty="0"/>
              <a:t>N26 </a:t>
            </a:r>
            <a:r>
              <a:rPr lang="ko-KR" altLang="en-US" dirty="0"/>
              <a:t>미 사용 </a:t>
            </a:r>
            <a:r>
              <a:rPr lang="en-US" altLang="ko-KR" dirty="0"/>
              <a:t>5GS-EPS </a:t>
            </a:r>
            <a:r>
              <a:rPr lang="ko-KR" altLang="en-US" dirty="0"/>
              <a:t>연동 절차를 지원할 때</a:t>
            </a:r>
            <a:r>
              <a:rPr lang="en-US" altLang="ko-KR" dirty="0"/>
              <a:t>, SMF</a:t>
            </a:r>
            <a:r>
              <a:rPr lang="ko-KR" altLang="en-US" dirty="0"/>
              <a:t>는 </a:t>
            </a:r>
            <a:r>
              <a:rPr lang="en-US" altLang="ko-KR" dirty="0"/>
              <a:t>target </a:t>
            </a:r>
            <a:r>
              <a:rPr lang="ko-KR" altLang="en-US" dirty="0"/>
              <a:t>시스템에 </a:t>
            </a:r>
            <a:r>
              <a:rPr lang="ko-KR" altLang="en-US" dirty="0" err="1"/>
              <a:t>매핑된</a:t>
            </a:r>
            <a:r>
              <a:rPr lang="ko-KR" altLang="en-US" dirty="0"/>
              <a:t> </a:t>
            </a:r>
            <a:r>
              <a:rPr lang="en-US" altLang="ko-KR" dirty="0"/>
              <a:t>target </a:t>
            </a:r>
            <a:r>
              <a:rPr lang="ko-KR" altLang="en-US" dirty="0"/>
              <a:t>시스템 </a:t>
            </a:r>
            <a:r>
              <a:rPr lang="ko-KR" altLang="en-US" dirty="0" err="1"/>
              <a:t>파라미터를</a:t>
            </a:r>
            <a:r>
              <a:rPr lang="ko-KR" altLang="en-US" dirty="0"/>
              <a:t> </a:t>
            </a:r>
            <a:r>
              <a:rPr lang="en-US" altLang="ko-KR" dirty="0"/>
              <a:t>UE</a:t>
            </a:r>
            <a:r>
              <a:rPr lang="ko-KR" altLang="en-US" dirty="0"/>
              <a:t>가 소스 네트워크에 있는 동안 제공해서는 안된다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N26 </a:t>
            </a:r>
            <a:r>
              <a:rPr lang="ko-KR" altLang="en-US" dirty="0"/>
              <a:t>인터페이스 사용 </a:t>
            </a:r>
            <a:r>
              <a:rPr lang="en-US" altLang="ko-KR" dirty="0"/>
              <a:t>5GS-EPS </a:t>
            </a:r>
            <a:r>
              <a:rPr lang="ko-KR" altLang="en-US" dirty="0"/>
              <a:t>연동 절차를 지원하지 않는 </a:t>
            </a:r>
            <a:r>
              <a:rPr lang="ko-KR" altLang="en-US" dirty="0" err="1"/>
              <a:t>서빙</a:t>
            </a:r>
            <a:r>
              <a:rPr lang="ko-KR" altLang="en-US" dirty="0"/>
              <a:t> </a:t>
            </a:r>
            <a:r>
              <a:rPr lang="en-US" altLang="ko-KR" dirty="0"/>
              <a:t>PLMN</a:t>
            </a:r>
            <a:r>
              <a:rPr lang="ko-KR" altLang="en-US" dirty="0"/>
              <a:t>의 </a:t>
            </a:r>
            <a:r>
              <a:rPr lang="en-US" altLang="ko-KR" dirty="0"/>
              <a:t>AMF</a:t>
            </a:r>
            <a:r>
              <a:rPr lang="ko-KR" altLang="en-US" dirty="0"/>
              <a:t>가 </a:t>
            </a:r>
            <a:r>
              <a:rPr lang="en-US" altLang="ko-KR" dirty="0"/>
              <a:t>PGW-C+SMF</a:t>
            </a:r>
            <a:r>
              <a:rPr lang="ko-KR" altLang="en-US" dirty="0"/>
              <a:t>로부터 </a:t>
            </a:r>
            <a:r>
              <a:rPr lang="en-US" altLang="ko-KR" dirty="0" err="1"/>
              <a:t>QoS</a:t>
            </a:r>
            <a:r>
              <a:rPr lang="en-US" altLang="ko-KR" dirty="0"/>
              <a:t> Flow</a:t>
            </a:r>
            <a:r>
              <a:rPr lang="ko-KR" altLang="en-US" dirty="0"/>
              <a:t>를 위한 </a:t>
            </a:r>
            <a:r>
              <a:rPr lang="en-US" altLang="ko-KR" dirty="0"/>
              <a:t>EBI (</a:t>
            </a:r>
            <a:r>
              <a:rPr lang="ko-KR" altLang="en-US" dirty="0"/>
              <a:t>들</a:t>
            </a:r>
            <a:r>
              <a:rPr lang="en-US" altLang="ko-KR" dirty="0"/>
              <a:t>)</a:t>
            </a:r>
            <a:r>
              <a:rPr lang="ko-KR" altLang="en-US" dirty="0"/>
              <a:t>를 할당하라는 요청을 수신하면</a:t>
            </a:r>
            <a:r>
              <a:rPr lang="en-US" altLang="ko-KR" dirty="0"/>
              <a:t>, EBI</a:t>
            </a:r>
            <a:r>
              <a:rPr lang="ko-KR" altLang="en-US" dirty="0"/>
              <a:t>를 제공하지 말고 특정한 거절 사유로 </a:t>
            </a:r>
            <a:r>
              <a:rPr lang="en-US" altLang="ko-KR" dirty="0"/>
              <a:t>EBI </a:t>
            </a:r>
            <a:r>
              <a:rPr lang="ko-KR" altLang="en-US" dirty="0"/>
              <a:t>할당 요청을 거절해야 한다</a:t>
            </a:r>
            <a:r>
              <a:rPr lang="en-US" altLang="ko-KR" dirty="0"/>
              <a:t>. </a:t>
            </a:r>
            <a:r>
              <a:rPr lang="ko-KR" altLang="en-US" dirty="0"/>
              <a:t>이는 </a:t>
            </a:r>
            <a:r>
              <a:rPr lang="ko-KR" altLang="en-US" dirty="0" err="1"/>
              <a:t>서빙</a:t>
            </a:r>
            <a:r>
              <a:rPr lang="ko-KR" altLang="en-US" dirty="0"/>
              <a:t> </a:t>
            </a:r>
            <a:r>
              <a:rPr lang="en-US" altLang="ko-KR" dirty="0"/>
              <a:t>PLMN</a:t>
            </a:r>
            <a:r>
              <a:rPr lang="ko-KR" altLang="en-US" dirty="0"/>
              <a:t>에서 </a:t>
            </a:r>
            <a:r>
              <a:rPr lang="en-US" altLang="ko-KR" dirty="0"/>
              <a:t>N26 </a:t>
            </a:r>
            <a:r>
              <a:rPr lang="ko-KR" altLang="en-US" dirty="0"/>
              <a:t>인터페이스를 사용하는 </a:t>
            </a:r>
            <a:r>
              <a:rPr lang="en-US" altLang="ko-KR" dirty="0"/>
              <a:t>5GS-EPS </a:t>
            </a:r>
            <a:r>
              <a:rPr lang="ko-KR" altLang="en-US" dirty="0"/>
              <a:t>연동 절차가 지원되지 않는다는 </a:t>
            </a:r>
            <a:r>
              <a:rPr lang="en-US" altLang="ko-KR" dirty="0"/>
              <a:t>SMF</a:t>
            </a:r>
            <a:r>
              <a:rPr lang="ko-KR" altLang="en-US" dirty="0"/>
              <a:t>의 명시적인 표시로 간주된다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이중 등록 모드로 동작하는 </a:t>
            </a:r>
            <a:r>
              <a:rPr lang="en-US" altLang="ko-KR" dirty="0"/>
              <a:t>UE</a:t>
            </a:r>
            <a:r>
              <a:rPr lang="ko-KR" altLang="en-US" dirty="0"/>
              <a:t>는 수신한 </a:t>
            </a:r>
            <a:r>
              <a:rPr lang="ko-KR" altLang="en-US" dirty="0" err="1"/>
              <a:t>매핑된</a:t>
            </a:r>
            <a:r>
              <a:rPr lang="ko-KR" altLang="en-US" dirty="0"/>
              <a:t> </a:t>
            </a:r>
            <a:r>
              <a:rPr lang="en-US" altLang="ko-KR" dirty="0"/>
              <a:t>target </a:t>
            </a:r>
            <a:r>
              <a:rPr lang="ko-KR" altLang="en-US" dirty="0"/>
              <a:t>시스템 </a:t>
            </a:r>
            <a:r>
              <a:rPr lang="ko-KR" altLang="en-US" dirty="0" err="1"/>
              <a:t>파라미터</a:t>
            </a:r>
            <a:r>
              <a:rPr lang="en-US" altLang="ko-KR" dirty="0"/>
              <a:t>(</a:t>
            </a:r>
            <a:r>
              <a:rPr lang="ko-KR" altLang="en-US" dirty="0"/>
              <a:t>예를 들어</a:t>
            </a:r>
            <a:r>
              <a:rPr lang="en-US" altLang="ko-KR" dirty="0"/>
              <a:t>, </a:t>
            </a:r>
            <a:r>
              <a:rPr lang="en-US" altLang="ko-KR" dirty="0" err="1"/>
              <a:t>QoS</a:t>
            </a:r>
            <a:r>
              <a:rPr lang="en-US" altLang="ko-KR" dirty="0"/>
              <a:t> </a:t>
            </a:r>
            <a:r>
              <a:rPr lang="ko-KR" altLang="en-US" dirty="0" err="1"/>
              <a:t>파라미터</a:t>
            </a:r>
            <a:r>
              <a:rPr lang="en-US" altLang="ko-KR" dirty="0"/>
              <a:t>, </a:t>
            </a:r>
            <a:r>
              <a:rPr lang="ko-KR" altLang="en-US" dirty="0" err="1"/>
              <a:t>베어러</a:t>
            </a:r>
            <a:r>
              <a:rPr lang="ko-KR" altLang="en-US" dirty="0"/>
              <a:t> </a:t>
            </a:r>
            <a:r>
              <a:rPr lang="en-US" altLang="ko-KR" dirty="0"/>
              <a:t>ID / QFI, PDU </a:t>
            </a:r>
            <a:r>
              <a:rPr lang="ko-KR" altLang="en-US" dirty="0"/>
              <a:t>세션 </a:t>
            </a:r>
            <a:r>
              <a:rPr lang="en-US" altLang="ko-KR" dirty="0"/>
              <a:t>ID </a:t>
            </a:r>
            <a:r>
              <a:rPr lang="ko-KR" altLang="en-US" dirty="0"/>
              <a:t>등</a:t>
            </a:r>
            <a:r>
              <a:rPr lang="en-US" altLang="ko-KR" dirty="0"/>
              <a:t>)</a:t>
            </a:r>
            <a:r>
              <a:rPr lang="ko-KR" altLang="en-US" dirty="0"/>
              <a:t>를 모두 무시한다</a:t>
            </a:r>
            <a:r>
              <a:rPr lang="en-US" altLang="ko-KR" dirty="0"/>
              <a:t>.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873207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1783" y="365126"/>
            <a:ext cx="11395362" cy="500784"/>
          </a:xfrm>
        </p:spPr>
        <p:txBody>
          <a:bodyPr>
            <a:noAutofit/>
          </a:bodyPr>
          <a:lstStyle/>
          <a:p>
            <a:r>
              <a:rPr lang="en-US" altLang="ko-KR" sz="4000" b="1" dirty="0">
                <a:latin typeface="Arial" panose="020B0604020202020204" pitchFamily="34" charset="0"/>
                <a:cs typeface="Arial" panose="020B0604020202020204" pitchFamily="34" charset="0"/>
              </a:rPr>
              <a:t>5.17.2.3 Interworking Procedures </a:t>
            </a:r>
            <a:r>
              <a:rPr lang="en-US" altLang="ko-K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w/o N26 I/F</a:t>
            </a:r>
            <a:endParaRPr lang="ko-KR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1783" y="1253836"/>
            <a:ext cx="11395362" cy="4923127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ko-KR" dirty="0" smtClean="0"/>
              <a:t>5.17.2.3.2 </a:t>
            </a:r>
            <a:r>
              <a:rPr lang="en-GB" altLang="ko-KR" dirty="0" smtClean="0"/>
              <a:t>Mobility </a:t>
            </a:r>
            <a:r>
              <a:rPr lang="en-GB" altLang="ko-KR" dirty="0"/>
              <a:t>for UEs in single-registration </a:t>
            </a:r>
            <a:r>
              <a:rPr lang="en-GB" altLang="ko-KR" dirty="0" smtClean="0"/>
              <a:t>mode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UE</a:t>
            </a:r>
            <a:r>
              <a:rPr lang="ko-KR" altLang="en-US" dirty="0"/>
              <a:t>가 단일 등록 모드를 지원하고 네트워크가 </a:t>
            </a:r>
            <a:r>
              <a:rPr lang="en-US" altLang="ko-KR" dirty="0"/>
              <a:t>N26 </a:t>
            </a:r>
            <a:r>
              <a:rPr lang="ko-KR" altLang="en-US" dirty="0"/>
              <a:t>인터페이스를 미 사용하는 연동 절차를 지원할 때 </a:t>
            </a:r>
            <a:r>
              <a:rPr lang="en-US" altLang="ko-KR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- 5GC</a:t>
            </a:r>
            <a:r>
              <a:rPr lang="ko-KR" altLang="en-US" dirty="0"/>
              <a:t>에서 </a:t>
            </a:r>
            <a:r>
              <a:rPr lang="en-US" altLang="ko-KR" dirty="0"/>
              <a:t>EPC </a:t>
            </a:r>
            <a:r>
              <a:rPr lang="ko-KR" altLang="en-US" dirty="0"/>
              <a:t>로의 이동성을 위해</a:t>
            </a:r>
            <a:r>
              <a:rPr lang="en-US" altLang="ko-KR" dirty="0"/>
              <a:t>, 5GC</a:t>
            </a:r>
            <a:r>
              <a:rPr lang="ko-KR" altLang="en-US" dirty="0"/>
              <a:t>에서 설정된 하나 이상의 </a:t>
            </a:r>
            <a:r>
              <a:rPr lang="en-US" altLang="ko-KR" dirty="0"/>
              <a:t>PDU </a:t>
            </a:r>
            <a:r>
              <a:rPr lang="ko-KR" altLang="en-US" dirty="0"/>
              <a:t>세션을 가진 </a:t>
            </a:r>
            <a:r>
              <a:rPr lang="en-US" altLang="ko-KR" dirty="0"/>
              <a:t>UE</a:t>
            </a:r>
            <a:r>
              <a:rPr lang="ko-KR" altLang="en-US" dirty="0"/>
              <a:t>는 다음 중 하나를 수행 할 수 있다</a:t>
            </a:r>
            <a:r>
              <a:rPr lang="en-US" altLang="ko-KR" dirty="0"/>
              <a:t>. 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(UE</a:t>
            </a:r>
            <a:r>
              <a:rPr lang="ko-KR" altLang="en-US" dirty="0"/>
              <a:t>가 해당 동작을</a:t>
            </a:r>
            <a:r>
              <a:rPr lang="en-US" altLang="ko-KR" dirty="0"/>
              <a:t>) </a:t>
            </a:r>
            <a:r>
              <a:rPr lang="ko-KR" altLang="en-US" dirty="0"/>
              <a:t>지원하고</a:t>
            </a:r>
            <a:r>
              <a:rPr lang="en-US" altLang="ko-KR" dirty="0"/>
              <a:t>, N26</a:t>
            </a:r>
            <a:r>
              <a:rPr lang="ko-KR" altLang="en-US" dirty="0"/>
              <a:t>미사용 연동이 지원된다는 표시 네트워크 표시를 수신 한 경우</a:t>
            </a:r>
            <a:r>
              <a:rPr lang="en-US" altLang="ko-KR" dirty="0"/>
              <a:t>, </a:t>
            </a:r>
            <a:r>
              <a:rPr lang="ko-KR" altLang="en-US" dirty="0"/>
              <a:t>가능하다면 고유 </a:t>
            </a:r>
            <a:r>
              <a:rPr lang="en-US" altLang="ko-KR" dirty="0"/>
              <a:t>EPS GUTI</a:t>
            </a:r>
            <a:r>
              <a:rPr lang="ko-KR" altLang="en-US" dirty="0"/>
              <a:t>를 사용하고</a:t>
            </a:r>
            <a:r>
              <a:rPr lang="en-US" altLang="ko-KR" dirty="0"/>
              <a:t>, </a:t>
            </a:r>
            <a:r>
              <a:rPr lang="ko-KR" altLang="en-US" dirty="0"/>
              <a:t>그렇지 않으면 </a:t>
            </a:r>
            <a:r>
              <a:rPr lang="en-US" altLang="ko-KR" dirty="0"/>
              <a:t>IMSI</a:t>
            </a:r>
            <a:r>
              <a:rPr lang="ko-KR" altLang="en-US" dirty="0"/>
              <a:t>와 </a:t>
            </a:r>
            <a:r>
              <a:rPr lang="en-US" altLang="ko-KR" dirty="0"/>
              <a:t>PDN CONNECTIVITY </a:t>
            </a:r>
            <a:r>
              <a:rPr lang="ko-KR" altLang="en-US" dirty="0"/>
              <a:t>요청 메시지에 </a:t>
            </a:r>
            <a:r>
              <a:rPr lang="en-US" altLang="ko-KR" dirty="0"/>
              <a:t>Request Type “Handover” </a:t>
            </a:r>
            <a:r>
              <a:rPr lang="ko-KR" altLang="en-US" dirty="0"/>
              <a:t>를 사용하여 </a:t>
            </a:r>
            <a:r>
              <a:rPr lang="en-US" altLang="ko-KR" dirty="0"/>
              <a:t>(TS 23.401[26], 5.3.2.1</a:t>
            </a:r>
            <a:r>
              <a:rPr lang="ko-KR" altLang="en-US" dirty="0"/>
              <a:t>절</a:t>
            </a:r>
            <a:r>
              <a:rPr lang="en-US" altLang="ko-KR" dirty="0"/>
              <a:t>) EPC</a:t>
            </a:r>
            <a:r>
              <a:rPr lang="ko-KR" altLang="en-US" dirty="0"/>
              <a:t>에서 </a:t>
            </a:r>
            <a:r>
              <a:rPr lang="en-US" altLang="ko-KR" dirty="0"/>
              <a:t>Attach</a:t>
            </a:r>
            <a:r>
              <a:rPr lang="ko-KR" altLang="en-US" dirty="0"/>
              <a:t>를 수행하고</a:t>
            </a:r>
            <a:r>
              <a:rPr lang="en-US" altLang="ko-KR" dirty="0"/>
              <a:t>, UE</a:t>
            </a:r>
            <a:r>
              <a:rPr lang="ko-KR" altLang="en-US" dirty="0"/>
              <a:t>가 </a:t>
            </a:r>
            <a:r>
              <a:rPr lang="en-US" altLang="ko-KR" dirty="0"/>
              <a:t>5GC</a:t>
            </a:r>
            <a:r>
              <a:rPr lang="ko-KR" altLang="en-US" dirty="0"/>
              <a:t>에서 이동하고 있음을 알려주고</a:t>
            </a:r>
            <a:r>
              <a:rPr lang="en-US" altLang="ko-KR" dirty="0"/>
              <a:t>, </a:t>
            </a:r>
            <a:r>
              <a:rPr lang="ko-KR" altLang="en-US" dirty="0"/>
              <a:t>이후 모든 나머지 </a:t>
            </a:r>
            <a:r>
              <a:rPr lang="en-US" altLang="ko-KR" dirty="0"/>
              <a:t>PDU Session </a:t>
            </a:r>
            <a:r>
              <a:rPr lang="ko-KR" altLang="en-US" dirty="0"/>
              <a:t>에 대해 </a:t>
            </a:r>
            <a:r>
              <a:rPr lang="en-US" altLang="ko-KR" dirty="0"/>
              <a:t>Request Type “Handover” </a:t>
            </a:r>
            <a:r>
              <a:rPr lang="ko-KR" altLang="en-US" dirty="0"/>
              <a:t>를 포함한 </a:t>
            </a:r>
            <a:r>
              <a:rPr lang="en-US" altLang="ko-KR" dirty="0"/>
              <a:t>UE requested PDN connectivity </a:t>
            </a:r>
            <a:r>
              <a:rPr lang="ko-KR" altLang="en-US" dirty="0"/>
              <a:t>수립 절차 </a:t>
            </a:r>
            <a:r>
              <a:rPr lang="en-US" altLang="ko-KR" dirty="0"/>
              <a:t>(TS 23.401 [26] 5.10.2</a:t>
            </a:r>
            <a:r>
              <a:rPr lang="ko-KR" altLang="en-US" dirty="0"/>
              <a:t>절</a:t>
            </a:r>
            <a:r>
              <a:rPr lang="en-US" altLang="ko-KR" dirty="0"/>
              <a:t>) </a:t>
            </a:r>
            <a:r>
              <a:rPr lang="ko-KR" altLang="en-US" dirty="0"/>
              <a:t>를 통해 이동하거나</a:t>
            </a:r>
            <a:r>
              <a:rPr lang="en-US" altLang="ko-KR" dirty="0"/>
              <a:t>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</a:t>
            </a:r>
            <a:r>
              <a:rPr lang="ko-KR" altLang="en-US" dirty="0"/>
              <a:t>이전 </a:t>
            </a:r>
            <a:r>
              <a:rPr lang="en-US" altLang="ko-KR" dirty="0"/>
              <a:t>Native GUTI </a:t>
            </a:r>
            <a:r>
              <a:rPr lang="ko-KR" altLang="en-US" dirty="0"/>
              <a:t>로 전송 된 </a:t>
            </a:r>
            <a:r>
              <a:rPr lang="en-US" altLang="ko-KR" dirty="0"/>
              <a:t>5G-GUTI</a:t>
            </a:r>
            <a:r>
              <a:rPr lang="ko-KR" altLang="en-US" dirty="0"/>
              <a:t>에서 매핑 된 </a:t>
            </a:r>
            <a:r>
              <a:rPr lang="en-US" altLang="ko-KR" dirty="0"/>
              <a:t>4G-GUTI</a:t>
            </a:r>
            <a:r>
              <a:rPr lang="ko-KR" altLang="en-US" dirty="0"/>
              <a:t>로 </a:t>
            </a:r>
            <a:r>
              <a:rPr lang="en-US" altLang="ko-KR" dirty="0"/>
              <a:t>TAU</a:t>
            </a:r>
            <a:r>
              <a:rPr lang="ko-KR" altLang="en-US" dirty="0"/>
              <a:t>를 수행</a:t>
            </a:r>
            <a:r>
              <a:rPr lang="en-US" altLang="ko-KR" dirty="0"/>
              <a:t>(TS 23.401 [26], 5.3.3 </a:t>
            </a:r>
            <a:r>
              <a:rPr lang="ko-KR" altLang="en-US" dirty="0"/>
              <a:t>절</a:t>
            </a:r>
            <a:r>
              <a:rPr lang="en-US" altLang="ko-KR" dirty="0"/>
              <a:t>) </a:t>
            </a:r>
            <a:r>
              <a:rPr lang="ko-KR" altLang="en-US" dirty="0"/>
              <a:t>하여 </a:t>
            </a:r>
            <a:r>
              <a:rPr lang="en-US" altLang="ko-KR" dirty="0"/>
              <a:t>(</a:t>
            </a:r>
            <a:r>
              <a:rPr lang="ko-KR" altLang="en-US" dirty="0"/>
              <a:t>해당 단말이</a:t>
            </a:r>
            <a:r>
              <a:rPr lang="en-US" altLang="ko-KR" dirty="0"/>
              <a:t>) 5GC</a:t>
            </a:r>
            <a:r>
              <a:rPr lang="ko-KR" altLang="en-US" dirty="0"/>
              <a:t>로부터 </a:t>
            </a:r>
            <a:r>
              <a:rPr lang="ko-KR" altLang="en-US" dirty="0" err="1"/>
              <a:t>이동중임을</a:t>
            </a:r>
            <a:r>
              <a:rPr lang="ko-KR" altLang="en-US" dirty="0"/>
              <a:t> 나타낸다</a:t>
            </a:r>
            <a:r>
              <a:rPr lang="en-US" altLang="ko-KR" dirty="0"/>
              <a:t>. </a:t>
            </a:r>
            <a:r>
              <a:rPr lang="ko-KR" altLang="en-US" dirty="0"/>
              <a:t>이 경우 </a:t>
            </a:r>
            <a:r>
              <a:rPr lang="en-US" altLang="ko-KR" dirty="0"/>
              <a:t>MMU</a:t>
            </a:r>
            <a:r>
              <a:rPr lang="ko-KR" altLang="en-US" dirty="0"/>
              <a:t>는 </a:t>
            </a:r>
            <a:r>
              <a:rPr lang="en-US" altLang="ko-KR" dirty="0"/>
              <a:t>UE</a:t>
            </a:r>
            <a:r>
              <a:rPr lang="ko-KR" altLang="en-US" dirty="0"/>
              <a:t>에 </a:t>
            </a:r>
            <a:r>
              <a:rPr lang="en-US" altLang="ko-KR" dirty="0"/>
              <a:t>re-attach </a:t>
            </a:r>
            <a:r>
              <a:rPr lang="ko-KR" altLang="en-US" dirty="0"/>
              <a:t>하도록 지시한다</a:t>
            </a:r>
            <a:r>
              <a:rPr lang="en-US" altLang="ko-KR" dirty="0"/>
              <a:t>. </a:t>
            </a:r>
            <a:r>
              <a:rPr lang="ko-KR" altLang="en-US" dirty="0"/>
              <a:t>이 경우 </a:t>
            </a:r>
            <a:r>
              <a:rPr lang="en-US" altLang="ko-KR" dirty="0"/>
              <a:t>IP </a:t>
            </a:r>
            <a:r>
              <a:rPr lang="ko-KR" altLang="en-US" dirty="0"/>
              <a:t>주소 유지 동작은 제공되지 않는다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- 5GC </a:t>
            </a:r>
            <a:r>
              <a:rPr lang="ko-KR" altLang="en-US" dirty="0"/>
              <a:t>초기 등록 이후의 첫 번째 </a:t>
            </a:r>
            <a:r>
              <a:rPr lang="en-US" altLang="ko-KR" dirty="0"/>
              <a:t>TAU </a:t>
            </a:r>
            <a:r>
              <a:rPr lang="ko-KR" altLang="en-US" dirty="0"/>
              <a:t>시</a:t>
            </a:r>
            <a:r>
              <a:rPr lang="en-US" altLang="ko-KR" dirty="0"/>
              <a:t>, UE</a:t>
            </a:r>
            <a:r>
              <a:rPr lang="ko-KR" altLang="en-US" dirty="0"/>
              <a:t>와 </a:t>
            </a:r>
            <a:r>
              <a:rPr lang="en-US" altLang="ko-KR" dirty="0"/>
              <a:t>MME</a:t>
            </a:r>
            <a:r>
              <a:rPr lang="ko-KR" altLang="en-US" dirty="0"/>
              <a:t>는 </a:t>
            </a:r>
            <a:r>
              <a:rPr lang="en-US" altLang="ko-KR" dirty="0"/>
              <a:t>TS 23.401 [26]</a:t>
            </a:r>
            <a:r>
              <a:rPr lang="ko-KR" altLang="en-US" dirty="0"/>
              <a:t>의 </a:t>
            </a:r>
            <a:r>
              <a:rPr lang="en-US" altLang="ko-KR" dirty="0"/>
              <a:t>5.11.2 </a:t>
            </a:r>
            <a:r>
              <a:rPr lang="ko-KR" altLang="en-US" dirty="0"/>
              <a:t>절에 정의된 </a:t>
            </a:r>
            <a:r>
              <a:rPr lang="en-US" altLang="ko-KR" dirty="0"/>
              <a:t>GERAN/UTRAN Attach </a:t>
            </a:r>
            <a:r>
              <a:rPr lang="ko-KR" altLang="en-US" dirty="0"/>
              <a:t>후 첫 번째 </a:t>
            </a:r>
            <a:r>
              <a:rPr lang="en-US" altLang="ko-KR" dirty="0"/>
              <a:t>TAU</a:t>
            </a:r>
            <a:r>
              <a:rPr lang="ko-KR" altLang="en-US" dirty="0"/>
              <a:t>절차를 따라 </a:t>
            </a:r>
            <a:r>
              <a:rPr lang="en-US" altLang="ko-KR" dirty="0"/>
              <a:t>UE Radio Capability </a:t>
            </a:r>
            <a:r>
              <a:rPr lang="ko-KR" altLang="en-US" dirty="0"/>
              <a:t>를 다루도록 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1 : </a:t>
            </a:r>
            <a:r>
              <a:rPr lang="ko-KR" altLang="en-US" dirty="0"/>
              <a:t>첫 번째 </a:t>
            </a:r>
            <a:r>
              <a:rPr lang="en-US" altLang="ko-KR" dirty="0"/>
              <a:t>PDN connection</a:t>
            </a:r>
            <a:r>
              <a:rPr lang="ko-KR" altLang="en-US" dirty="0"/>
              <a:t>은 </a:t>
            </a:r>
            <a:r>
              <a:rPr lang="en-US" altLang="ko-KR" dirty="0"/>
              <a:t>E-UTRAN </a:t>
            </a:r>
            <a:r>
              <a:rPr lang="ko-KR" altLang="en-US" dirty="0"/>
              <a:t>초기 접속 절차 </a:t>
            </a:r>
            <a:r>
              <a:rPr lang="en-US" altLang="ko-KR" dirty="0"/>
              <a:t>(TS 23.401 [26] </a:t>
            </a:r>
            <a:r>
              <a:rPr lang="ko-KR" altLang="en-US" dirty="0"/>
              <a:t>참조</a:t>
            </a:r>
            <a:r>
              <a:rPr lang="en-US" altLang="ko-KR" dirty="0"/>
              <a:t>) </a:t>
            </a:r>
            <a:r>
              <a:rPr lang="ko-KR" altLang="en-US" dirty="0"/>
              <a:t>중에 설정 될 수 있다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2 : Equivalent PLMN</a:t>
            </a:r>
            <a:r>
              <a:rPr lang="ko-KR" altLang="en-US" dirty="0"/>
              <a:t>이 아닌 </a:t>
            </a:r>
            <a:r>
              <a:rPr lang="en-US" altLang="ko-KR" dirty="0"/>
              <a:t>PLMN </a:t>
            </a:r>
            <a:r>
              <a:rPr lang="ko-KR" altLang="en-US" dirty="0"/>
              <a:t>으로의 </a:t>
            </a:r>
            <a:r>
              <a:rPr lang="en-US" altLang="ko-KR" dirty="0"/>
              <a:t>inter-PLMN </a:t>
            </a:r>
            <a:r>
              <a:rPr lang="ko-KR" altLang="en-US" dirty="0"/>
              <a:t>이동성에서 </a:t>
            </a:r>
            <a:r>
              <a:rPr lang="en-US" altLang="ko-KR" dirty="0"/>
              <a:t>UE</a:t>
            </a:r>
            <a:r>
              <a:rPr lang="ko-KR" altLang="en-US" dirty="0"/>
              <a:t>는 항상 </a:t>
            </a:r>
            <a:r>
              <a:rPr lang="en-US" altLang="ko-KR" dirty="0"/>
              <a:t>TAU </a:t>
            </a:r>
            <a:r>
              <a:rPr lang="ko-KR" altLang="en-US" dirty="0"/>
              <a:t>절차를 사용한다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- 5GC</a:t>
            </a:r>
            <a:r>
              <a:rPr lang="ko-KR" altLang="en-US" dirty="0"/>
              <a:t>에서 </a:t>
            </a:r>
            <a:r>
              <a:rPr lang="en-US" altLang="ko-KR" dirty="0"/>
              <a:t>EPC </a:t>
            </a:r>
            <a:r>
              <a:rPr lang="ko-KR" altLang="en-US" dirty="0"/>
              <a:t>로의 이동성을 위해 </a:t>
            </a:r>
            <a:r>
              <a:rPr lang="en-US" altLang="ko-KR" dirty="0"/>
              <a:t>PDU </a:t>
            </a:r>
            <a:r>
              <a:rPr lang="ko-KR" altLang="en-US" dirty="0"/>
              <a:t>세션이 없이 </a:t>
            </a:r>
            <a:r>
              <a:rPr lang="en-US" altLang="ko-KR" dirty="0"/>
              <a:t>5GC</a:t>
            </a:r>
            <a:r>
              <a:rPr lang="ko-KR" altLang="en-US" dirty="0"/>
              <a:t>에 </a:t>
            </a:r>
            <a:r>
              <a:rPr lang="en-US" altLang="ko-KR" dirty="0"/>
              <a:t>(</a:t>
            </a:r>
            <a:r>
              <a:rPr lang="ko-KR" altLang="en-US" dirty="0"/>
              <a:t>접속한</a:t>
            </a:r>
            <a:r>
              <a:rPr lang="en-US" altLang="ko-KR" dirty="0"/>
              <a:t>) UE</a:t>
            </a:r>
            <a:r>
              <a:rPr lang="ko-KR" altLang="en-US" dirty="0"/>
              <a:t>는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UE</a:t>
            </a:r>
            <a:r>
              <a:rPr lang="ko-KR" altLang="en-US" dirty="0"/>
              <a:t>가 </a:t>
            </a:r>
            <a:r>
              <a:rPr lang="en-US" altLang="ko-KR" dirty="0"/>
              <a:t>5GC</a:t>
            </a:r>
            <a:r>
              <a:rPr lang="ko-KR" altLang="en-US" dirty="0"/>
              <a:t>에서 이동 중임을 나타내는 </a:t>
            </a:r>
            <a:r>
              <a:rPr lang="en-US" altLang="ko-KR" dirty="0"/>
              <a:t>EPC </a:t>
            </a:r>
            <a:r>
              <a:rPr lang="ko-KR" altLang="en-US" dirty="0"/>
              <a:t>에서 </a:t>
            </a:r>
            <a:r>
              <a:rPr lang="en-US" altLang="ko-KR" dirty="0"/>
              <a:t>Attach</a:t>
            </a:r>
            <a:r>
              <a:rPr lang="ko-KR" altLang="en-US" dirty="0"/>
              <a:t>절차 </a:t>
            </a:r>
            <a:r>
              <a:rPr lang="en-US" altLang="ko-KR" dirty="0"/>
              <a:t>(TS 23.401 [26], 5.3.2.1 </a:t>
            </a:r>
            <a:r>
              <a:rPr lang="ko-KR" altLang="en-US" dirty="0"/>
              <a:t>절</a:t>
            </a:r>
            <a:r>
              <a:rPr lang="en-US" altLang="ko-KR" dirty="0"/>
              <a:t>)</a:t>
            </a:r>
            <a:r>
              <a:rPr lang="ko-KR" altLang="en-US" dirty="0"/>
              <a:t>를 수행한다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EPC</a:t>
            </a:r>
            <a:r>
              <a:rPr lang="ko-KR" altLang="en-US" dirty="0"/>
              <a:t>에서 </a:t>
            </a:r>
            <a:r>
              <a:rPr lang="en-US" altLang="ko-KR" dirty="0"/>
              <a:t>5GC </a:t>
            </a:r>
            <a:r>
              <a:rPr lang="ko-KR" altLang="en-US" dirty="0"/>
              <a:t>로의 이동성을 위해</a:t>
            </a:r>
            <a:r>
              <a:rPr lang="en-US" altLang="ko-KR" dirty="0"/>
              <a:t>, UE</a:t>
            </a:r>
            <a:r>
              <a:rPr lang="ko-KR" altLang="en-US" dirty="0"/>
              <a:t>는 </a:t>
            </a:r>
            <a:r>
              <a:rPr lang="en-US" altLang="ko-KR" dirty="0"/>
              <a:t>EPS GUTI</a:t>
            </a:r>
            <a:r>
              <a:rPr lang="ko-KR" altLang="en-US" dirty="0"/>
              <a:t>로부터 매핑 된 </a:t>
            </a:r>
            <a:r>
              <a:rPr lang="en-US" altLang="ko-KR" dirty="0"/>
              <a:t>5G-GUTI</a:t>
            </a:r>
            <a:r>
              <a:rPr lang="ko-KR" altLang="en-US" dirty="0"/>
              <a:t>와</a:t>
            </a:r>
            <a:r>
              <a:rPr lang="en-US" altLang="ko-KR" dirty="0"/>
              <a:t>, </a:t>
            </a:r>
            <a:r>
              <a:rPr lang="ko-KR" altLang="en-US" dirty="0"/>
              <a:t>이용 가능한 경우 추가 </a:t>
            </a:r>
            <a:r>
              <a:rPr lang="en-US" altLang="ko-KR" dirty="0"/>
              <a:t>GUTI</a:t>
            </a:r>
            <a:r>
              <a:rPr lang="ko-KR" altLang="en-US" dirty="0"/>
              <a:t>로서 </a:t>
            </a:r>
            <a:r>
              <a:rPr lang="ko-KR" altLang="en-US" dirty="0" err="1"/>
              <a:t>네이티브</a:t>
            </a:r>
            <a:r>
              <a:rPr lang="ko-KR" altLang="en-US" dirty="0"/>
              <a:t> </a:t>
            </a:r>
            <a:r>
              <a:rPr lang="en-US" altLang="ko-KR" dirty="0"/>
              <a:t>5G-GUTI</a:t>
            </a:r>
            <a:r>
              <a:rPr lang="ko-KR" altLang="en-US" dirty="0"/>
              <a:t>를 사용하여 </a:t>
            </a:r>
            <a:r>
              <a:rPr lang="en-US" altLang="ko-KR" dirty="0"/>
              <a:t>5GC</a:t>
            </a:r>
            <a:r>
              <a:rPr lang="ko-KR" altLang="en-US" dirty="0"/>
              <a:t>에서 </a:t>
            </a:r>
            <a:r>
              <a:rPr lang="en-US" altLang="ko-KR" dirty="0"/>
              <a:t>"mobility registration update" </a:t>
            </a:r>
            <a:r>
              <a:rPr lang="ko-KR" altLang="en-US" dirty="0"/>
              <a:t>유형으로 </a:t>
            </a:r>
            <a:r>
              <a:rPr lang="en-US" altLang="ko-KR" dirty="0"/>
              <a:t>5GC</a:t>
            </a:r>
            <a:r>
              <a:rPr lang="ko-KR" altLang="en-US" dirty="0"/>
              <a:t>에 등록을 수행하여 </a:t>
            </a:r>
            <a:r>
              <a:rPr lang="en-US" altLang="ko-KR" dirty="0"/>
              <a:t>UE</a:t>
            </a:r>
            <a:r>
              <a:rPr lang="ko-KR" altLang="en-US" dirty="0"/>
              <a:t>가 </a:t>
            </a:r>
            <a:r>
              <a:rPr lang="en-US" altLang="ko-KR" dirty="0"/>
              <a:t>EPC</a:t>
            </a:r>
            <a:r>
              <a:rPr lang="ko-KR" altLang="en-US" dirty="0"/>
              <a:t>에서 이동하고 있음을 나타낸다</a:t>
            </a:r>
            <a:r>
              <a:rPr lang="en-US" altLang="ko-KR" dirty="0"/>
              <a:t>. </a:t>
            </a:r>
            <a:r>
              <a:rPr lang="ko-KR" altLang="en-US" dirty="0"/>
              <a:t>이 경우</a:t>
            </a:r>
            <a:r>
              <a:rPr lang="en-US" altLang="ko-KR" dirty="0"/>
              <a:t>, AMF</a:t>
            </a:r>
            <a:r>
              <a:rPr lang="ko-KR" altLang="en-US" dirty="0"/>
              <a:t>는 이전 노드가 </a:t>
            </a:r>
            <a:r>
              <a:rPr lang="en-US" altLang="ko-KR" dirty="0"/>
              <a:t>MME </a:t>
            </a:r>
            <a:r>
              <a:rPr lang="ko-KR" altLang="en-US" dirty="0"/>
              <a:t>인 것으로 판단하되</a:t>
            </a:r>
            <a:r>
              <a:rPr lang="en-US" altLang="ko-KR" dirty="0"/>
              <a:t>, "initial registration"</a:t>
            </a:r>
            <a:r>
              <a:rPr lang="ko-KR" altLang="en-US" dirty="0"/>
              <a:t>유형인 것처럼 등록을 진행한다</a:t>
            </a:r>
            <a:r>
              <a:rPr lang="en-US" altLang="ko-KR" dirty="0"/>
              <a:t>. (</a:t>
            </a:r>
            <a:r>
              <a:rPr lang="ko-KR" altLang="en-US" dirty="0"/>
              <a:t>이 때</a:t>
            </a:r>
            <a:r>
              <a:rPr lang="en-US" altLang="ko-KR" dirty="0"/>
              <a:t>,) UE</a:t>
            </a:r>
            <a:r>
              <a:rPr lang="ko-KR" altLang="en-US" dirty="0"/>
              <a:t>는 다음 중 하나를 수행할 수 있다</a:t>
            </a:r>
            <a:r>
              <a:rPr lang="en-US" altLang="ko-KR" dirty="0"/>
              <a:t>. 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(UE </a:t>
            </a:r>
            <a:r>
              <a:rPr lang="ko-KR" altLang="en-US" dirty="0"/>
              <a:t>가 해당 동작을</a:t>
            </a:r>
            <a:r>
              <a:rPr lang="en-US" altLang="ko-KR" dirty="0"/>
              <a:t>) </a:t>
            </a:r>
            <a:r>
              <a:rPr lang="ko-KR" altLang="en-US" dirty="0"/>
              <a:t>지원하고</a:t>
            </a:r>
            <a:r>
              <a:rPr lang="en-US" altLang="ko-KR" dirty="0"/>
              <a:t>, </a:t>
            </a:r>
            <a:r>
              <a:rPr lang="ko-KR" altLang="en-US" dirty="0"/>
              <a:t>네트워크로부터 “</a:t>
            </a:r>
            <a:r>
              <a:rPr lang="en-US" altLang="ko-KR" dirty="0"/>
              <a:t>N26 </a:t>
            </a:r>
            <a:r>
              <a:rPr lang="ko-KR" altLang="en-US" dirty="0"/>
              <a:t>미 사용 연동 동작을 </a:t>
            </a:r>
            <a:r>
              <a:rPr lang="ko-KR" altLang="en-US" dirty="0" err="1"/>
              <a:t>지원”한다는</a:t>
            </a:r>
            <a:r>
              <a:rPr lang="ko-KR" altLang="en-US" dirty="0"/>
              <a:t> </a:t>
            </a:r>
            <a:r>
              <a:rPr lang="en-US" altLang="ko-KR" dirty="0"/>
              <a:t>indication </a:t>
            </a:r>
            <a:r>
              <a:rPr lang="ko-KR" altLang="en-US" dirty="0"/>
              <a:t>을 받은 경우</a:t>
            </a:r>
            <a:r>
              <a:rPr lang="en-US" altLang="ko-KR" dirty="0"/>
              <a:t>,  "Existing PDU Sessions" </a:t>
            </a:r>
            <a:r>
              <a:rPr lang="ko-KR" altLang="en-US" dirty="0"/>
              <a:t>플래그를 포함한 </a:t>
            </a:r>
            <a:r>
              <a:rPr lang="en-US" altLang="ko-KR" dirty="0"/>
              <a:t>UE initiated PDU </a:t>
            </a:r>
            <a:r>
              <a:rPr lang="ko-KR" altLang="en-US" dirty="0"/>
              <a:t>세션 설정 절차</a:t>
            </a:r>
            <a:r>
              <a:rPr lang="en-US" altLang="ko-KR" dirty="0"/>
              <a:t>(TS 23.502 [3], 4.3.2.2.1 </a:t>
            </a:r>
            <a:r>
              <a:rPr lang="ko-KR" altLang="en-US" dirty="0"/>
              <a:t>절</a:t>
            </a:r>
            <a:r>
              <a:rPr lang="en-US" altLang="ko-KR" dirty="0"/>
              <a:t>)</a:t>
            </a:r>
            <a:r>
              <a:rPr lang="ko-KR" altLang="en-US" dirty="0"/>
              <a:t>를 사용하여 </a:t>
            </a:r>
            <a:r>
              <a:rPr lang="en-US" altLang="ko-KR" dirty="0"/>
              <a:t>EPC</a:t>
            </a:r>
            <a:r>
              <a:rPr lang="ko-KR" altLang="en-US" dirty="0"/>
              <a:t>에서 모든 해당 단말의 </a:t>
            </a:r>
            <a:r>
              <a:rPr lang="en-US" altLang="ko-KR" dirty="0"/>
              <a:t>PDN connection</a:t>
            </a:r>
            <a:r>
              <a:rPr lang="ko-KR" altLang="en-US" dirty="0"/>
              <a:t>을 이동하거나</a:t>
            </a:r>
            <a:r>
              <a:rPr lang="en-US" altLang="ko-KR" dirty="0"/>
              <a:t>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EPS</a:t>
            </a:r>
            <a:r>
              <a:rPr lang="ko-KR" altLang="en-US" dirty="0"/>
              <a:t>에서 가지고 있던 </a:t>
            </a:r>
            <a:r>
              <a:rPr lang="en-US" altLang="ko-KR" dirty="0"/>
              <a:t>PDN connection</a:t>
            </a:r>
            <a:r>
              <a:rPr lang="ko-KR" altLang="en-US" dirty="0"/>
              <a:t>에 해당하는 </a:t>
            </a:r>
            <a:r>
              <a:rPr lang="en-US" altLang="ko-KR" dirty="0"/>
              <a:t>PDU </a:t>
            </a:r>
            <a:r>
              <a:rPr lang="ko-KR" altLang="en-US" dirty="0"/>
              <a:t>세션을 다시 설정한다</a:t>
            </a:r>
            <a:r>
              <a:rPr lang="en-US" altLang="ko-KR" dirty="0"/>
              <a:t>. </a:t>
            </a:r>
            <a:r>
              <a:rPr lang="ko-KR" altLang="en-US" dirty="0"/>
              <a:t>이 경우 </a:t>
            </a:r>
            <a:r>
              <a:rPr lang="en-US" altLang="ko-KR" dirty="0"/>
              <a:t>IP </a:t>
            </a:r>
            <a:r>
              <a:rPr lang="ko-KR" altLang="en-US" dirty="0"/>
              <a:t>주소 유지 동작은 제공되지 않는다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3 : </a:t>
            </a:r>
            <a:r>
              <a:rPr lang="ko-KR" altLang="en-US" dirty="0"/>
              <a:t>추가적인 고유 </a:t>
            </a:r>
            <a:r>
              <a:rPr lang="en-US" altLang="ko-KR" dirty="0"/>
              <a:t>5G-GUTI</a:t>
            </a:r>
            <a:r>
              <a:rPr lang="ko-KR" altLang="en-US" dirty="0"/>
              <a:t>는 </a:t>
            </a:r>
            <a:r>
              <a:rPr lang="en-US" altLang="ko-KR" dirty="0"/>
              <a:t>AMF</a:t>
            </a:r>
            <a:r>
              <a:rPr lang="ko-KR" altLang="en-US" dirty="0"/>
              <a:t>가 </a:t>
            </a:r>
            <a:r>
              <a:rPr lang="en-US" altLang="ko-KR" dirty="0"/>
              <a:t>UE</a:t>
            </a:r>
            <a:r>
              <a:rPr lang="ko-KR" altLang="en-US" dirty="0"/>
              <a:t>의 </a:t>
            </a:r>
            <a:r>
              <a:rPr lang="en-US" altLang="ko-KR" dirty="0"/>
              <a:t>5G </a:t>
            </a:r>
            <a:r>
              <a:rPr lang="ko-KR" altLang="en-US" dirty="0"/>
              <a:t>보안 컨텍스트 </a:t>
            </a:r>
            <a:r>
              <a:rPr lang="en-US" altLang="ko-KR" dirty="0"/>
              <a:t>(</a:t>
            </a:r>
            <a:r>
              <a:rPr lang="ko-KR" altLang="en-US" dirty="0"/>
              <a:t>사용 가능한 경우</a:t>
            </a:r>
            <a:r>
              <a:rPr lang="en-US" altLang="ko-KR" dirty="0"/>
              <a:t>)</a:t>
            </a:r>
            <a:r>
              <a:rPr lang="ko-KR" altLang="en-US" dirty="0"/>
              <a:t>를 찾을 수 있도록 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4 : </a:t>
            </a:r>
            <a:r>
              <a:rPr lang="ko-KR" altLang="en-US" dirty="0"/>
              <a:t>단일 등록 모드 </a:t>
            </a:r>
            <a:r>
              <a:rPr lang="en-US" altLang="ko-KR" dirty="0"/>
              <a:t>UE</a:t>
            </a:r>
            <a:r>
              <a:rPr lang="ko-KR" altLang="en-US" dirty="0"/>
              <a:t>가 </a:t>
            </a:r>
            <a:r>
              <a:rPr lang="en-US" altLang="ko-KR" dirty="0"/>
              <a:t>N26</a:t>
            </a:r>
            <a:r>
              <a:rPr lang="ko-KR" altLang="en-US" dirty="0"/>
              <a:t>미 사용 연동 절차를 수행할 때</a:t>
            </a:r>
            <a:r>
              <a:rPr lang="en-US" altLang="ko-KR" dirty="0"/>
              <a:t>, </a:t>
            </a:r>
            <a:r>
              <a:rPr lang="ko-KR" altLang="en-US" dirty="0"/>
              <a:t>전환 기간 </a:t>
            </a:r>
            <a:r>
              <a:rPr lang="en-US" altLang="ko-KR" dirty="0"/>
              <a:t>(</a:t>
            </a:r>
            <a:r>
              <a:rPr lang="ko-KR" altLang="en-US" dirty="0"/>
              <a:t>예를 들어</a:t>
            </a:r>
            <a:r>
              <a:rPr lang="en-US" altLang="ko-KR" dirty="0"/>
              <a:t>, UE</a:t>
            </a:r>
            <a:r>
              <a:rPr lang="ko-KR" altLang="en-US" dirty="0"/>
              <a:t>가 </a:t>
            </a:r>
            <a:r>
              <a:rPr lang="en-US" altLang="ko-KR" dirty="0"/>
              <a:t>target </a:t>
            </a:r>
            <a:r>
              <a:rPr lang="ko-KR" altLang="en-US" dirty="0"/>
              <a:t>측의 모든 </a:t>
            </a:r>
            <a:r>
              <a:rPr lang="en-US" altLang="ko-KR" dirty="0"/>
              <a:t>PDU </a:t>
            </a:r>
            <a:r>
              <a:rPr lang="ko-KR" altLang="en-US" dirty="0"/>
              <a:t>세션 </a:t>
            </a:r>
            <a:r>
              <a:rPr lang="en-US" altLang="ko-KR" dirty="0"/>
              <a:t>/ PDN </a:t>
            </a:r>
            <a:r>
              <a:rPr lang="ko-KR" altLang="en-US" dirty="0"/>
              <a:t>접속을 전송하는 동안</a:t>
            </a:r>
            <a:r>
              <a:rPr lang="en-US" altLang="ko-KR" dirty="0"/>
              <a:t>) </a:t>
            </a:r>
            <a:r>
              <a:rPr lang="ko-KR" altLang="en-US" dirty="0"/>
              <a:t>동안의 등록 상태</a:t>
            </a:r>
            <a:r>
              <a:rPr lang="en-US" altLang="ko-KR" dirty="0"/>
              <a:t>(registration states)</a:t>
            </a:r>
            <a:r>
              <a:rPr lang="ko-KR" altLang="en-US" dirty="0"/>
              <a:t>는 </a:t>
            </a:r>
            <a:r>
              <a:rPr lang="en-US" altLang="ko-KR" dirty="0"/>
              <a:t>Stage 3 </a:t>
            </a:r>
            <a:r>
              <a:rPr lang="ko-KR" altLang="en-US" dirty="0"/>
              <a:t>규격에서 정의된다</a:t>
            </a:r>
            <a:r>
              <a:rPr lang="en-US" altLang="ko-KR" dirty="0" smtClean="0"/>
              <a:t>.</a:t>
            </a:r>
            <a:endParaRPr lang="en-GB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91259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1783" y="365126"/>
            <a:ext cx="11395362" cy="500784"/>
          </a:xfrm>
        </p:spPr>
        <p:txBody>
          <a:bodyPr>
            <a:noAutofit/>
          </a:bodyPr>
          <a:lstStyle/>
          <a:p>
            <a:r>
              <a:rPr lang="en-US" altLang="ko-KR" sz="4000" b="1" dirty="0">
                <a:latin typeface="Arial" panose="020B0604020202020204" pitchFamily="34" charset="0"/>
                <a:cs typeface="Arial" panose="020B0604020202020204" pitchFamily="34" charset="0"/>
              </a:rPr>
              <a:t>5.17.2.3 Interworking Procedures </a:t>
            </a:r>
            <a:r>
              <a:rPr lang="en-US" altLang="ko-K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w/o N26 I/F</a:t>
            </a:r>
            <a:endParaRPr lang="ko-KR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1783" y="1253836"/>
            <a:ext cx="11395362" cy="492312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ko-KR" dirty="0" smtClean="0"/>
              <a:t>5.17.2.3.3 </a:t>
            </a:r>
            <a:r>
              <a:rPr lang="en-GB" altLang="ko-KR" dirty="0"/>
              <a:t>Mobility for UEs in dual-registration </a:t>
            </a:r>
            <a:r>
              <a:rPr lang="en-GB" altLang="ko-KR" dirty="0" smtClean="0"/>
              <a:t>mode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이중 등록 모드에서 이동성을 지원하기 위해 </a:t>
            </a:r>
            <a:r>
              <a:rPr lang="en-US" altLang="ko-KR" dirty="0"/>
              <a:t>5GC</a:t>
            </a:r>
            <a:r>
              <a:rPr lang="ko-KR" altLang="en-US" dirty="0"/>
              <a:t>의 </a:t>
            </a:r>
            <a:r>
              <a:rPr lang="en-US" altLang="ko-KR" dirty="0"/>
              <a:t>AMF</a:t>
            </a:r>
            <a:r>
              <a:rPr lang="ko-KR" altLang="en-US" dirty="0"/>
              <a:t>와 </a:t>
            </a:r>
            <a:r>
              <a:rPr lang="en-US" altLang="ko-KR" dirty="0"/>
              <a:t>EPC</a:t>
            </a:r>
            <a:r>
              <a:rPr lang="ko-KR" altLang="en-US" dirty="0"/>
              <a:t>의 </a:t>
            </a:r>
            <a:r>
              <a:rPr lang="en-US" altLang="ko-KR" dirty="0"/>
              <a:t>MME </a:t>
            </a:r>
            <a:r>
              <a:rPr lang="ko-KR" altLang="en-US" dirty="0"/>
              <a:t>간의 </a:t>
            </a:r>
            <a:r>
              <a:rPr lang="en-US" altLang="ko-KR" dirty="0"/>
              <a:t>N26 </a:t>
            </a:r>
            <a:r>
              <a:rPr lang="ko-KR" altLang="en-US" dirty="0"/>
              <a:t>인터페이스 지원은 필요하지 않다</a:t>
            </a:r>
            <a:r>
              <a:rPr lang="en-US" altLang="ko-KR" dirty="0"/>
              <a:t>. </a:t>
            </a:r>
            <a:r>
              <a:rPr lang="ko-KR" altLang="en-US" dirty="0"/>
              <a:t>이중 등록 모드를 지원하는 </a:t>
            </a:r>
            <a:r>
              <a:rPr lang="en-US" altLang="ko-KR" dirty="0"/>
              <a:t>UE</a:t>
            </a:r>
            <a:r>
              <a:rPr lang="ko-KR" altLang="en-US" dirty="0"/>
              <a:t>는 네트워크로부터 </a:t>
            </a:r>
            <a:r>
              <a:rPr lang="en-US" altLang="ko-KR" dirty="0"/>
              <a:t>N26</a:t>
            </a:r>
            <a:r>
              <a:rPr lang="ko-KR" altLang="en-US" dirty="0"/>
              <a:t>미 사용 연동 동작을 지원한다는 표시를 수신할 때 이 모드로 동작 할 수 있다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이중 등록 모드로 동작하는 </a:t>
            </a:r>
            <a:r>
              <a:rPr lang="en-US" altLang="ko-KR" dirty="0"/>
              <a:t>UE</a:t>
            </a:r>
            <a:r>
              <a:rPr lang="ko-KR" altLang="en-US" dirty="0"/>
              <a:t>의 경우</a:t>
            </a:r>
            <a:r>
              <a:rPr lang="en-US" altLang="ko-KR" dirty="0"/>
              <a:t>, 5GC</a:t>
            </a:r>
            <a:r>
              <a:rPr lang="ko-KR" altLang="en-US" dirty="0"/>
              <a:t>에서 </a:t>
            </a:r>
            <a:r>
              <a:rPr lang="en-US" altLang="ko-KR" dirty="0"/>
              <a:t>EPC </a:t>
            </a:r>
            <a:r>
              <a:rPr lang="ko-KR" altLang="en-US" dirty="0"/>
              <a:t>로의 </a:t>
            </a:r>
            <a:r>
              <a:rPr lang="en-US" altLang="ko-KR" dirty="0"/>
              <a:t>PDU </a:t>
            </a:r>
            <a:r>
              <a:rPr lang="ko-KR" altLang="en-US" dirty="0"/>
              <a:t>세션 전송에 다음 원칙을 적용한다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</a:t>
            </a:r>
            <a:r>
              <a:rPr lang="ko-KR" altLang="en-US" dirty="0"/>
              <a:t>이중 등록 모드로 동작하는 </a:t>
            </a:r>
            <a:r>
              <a:rPr lang="en-US" altLang="ko-KR" dirty="0"/>
              <a:t>UE</a:t>
            </a:r>
            <a:r>
              <a:rPr lang="ko-KR" altLang="en-US" dirty="0"/>
              <a:t>는</a:t>
            </a:r>
            <a:r>
              <a:rPr lang="en-US" altLang="ko-KR" dirty="0"/>
              <a:t>, TS 23.401 [26]</a:t>
            </a:r>
            <a:r>
              <a:rPr lang="ko-KR" altLang="en-US" dirty="0"/>
              <a:t>에 정의된 바와 같이</a:t>
            </a:r>
            <a:r>
              <a:rPr lang="en-US" altLang="ko-KR" dirty="0"/>
              <a:t>, EPC</a:t>
            </a:r>
            <a:r>
              <a:rPr lang="ko-KR" altLang="en-US" dirty="0"/>
              <a:t>가 </a:t>
            </a:r>
            <a:r>
              <a:rPr lang="en-US" altLang="ko-KR" dirty="0"/>
              <a:t>EPS Attach without PDN Connectivity</a:t>
            </a:r>
            <a:r>
              <a:rPr lang="ko-KR" altLang="en-US" dirty="0"/>
              <a:t>를 지원할 경우</a:t>
            </a:r>
            <a:r>
              <a:rPr lang="en-US" altLang="ko-KR" dirty="0"/>
              <a:t>, EPC</a:t>
            </a:r>
            <a:r>
              <a:rPr lang="ko-KR" altLang="en-US" dirty="0"/>
              <a:t>에 </a:t>
            </a:r>
            <a:r>
              <a:rPr lang="en-US" altLang="ko-KR" dirty="0"/>
              <a:t>PDN Connection</a:t>
            </a:r>
            <a:r>
              <a:rPr lang="ko-KR" altLang="en-US" dirty="0"/>
              <a:t>을 설정하지 않고 </a:t>
            </a:r>
            <a:r>
              <a:rPr lang="en-US" altLang="ko-KR" dirty="0"/>
              <a:t>5GC</a:t>
            </a:r>
            <a:r>
              <a:rPr lang="ko-KR" altLang="en-US" dirty="0"/>
              <a:t>에서 이동하고 있음을 나타내는 </a:t>
            </a:r>
            <a:r>
              <a:rPr lang="en-US" altLang="ko-KR" dirty="0"/>
              <a:t>attach </a:t>
            </a:r>
            <a:r>
              <a:rPr lang="ko-KR" altLang="en-US" dirty="0"/>
              <a:t>절차를 사용하여 </a:t>
            </a:r>
            <a:r>
              <a:rPr lang="en-US" altLang="ko-KR" dirty="0"/>
              <a:t>PDU </a:t>
            </a:r>
            <a:r>
              <a:rPr lang="ko-KR" altLang="en-US" dirty="0"/>
              <a:t>세션 </a:t>
            </a:r>
            <a:r>
              <a:rPr lang="en-US" altLang="ko-KR" dirty="0"/>
              <a:t>transfer </a:t>
            </a:r>
            <a:r>
              <a:rPr lang="ko-KR" altLang="en-US" dirty="0"/>
              <a:t>이전에 </a:t>
            </a:r>
            <a:r>
              <a:rPr lang="en-US" altLang="ko-KR" dirty="0"/>
              <a:t>(</a:t>
            </a:r>
            <a:r>
              <a:rPr lang="ko-KR" altLang="en-US" dirty="0"/>
              <a:t>없이</a:t>
            </a:r>
            <a:r>
              <a:rPr lang="en-US" altLang="ko-KR" dirty="0"/>
              <a:t>?) EPC</a:t>
            </a:r>
            <a:r>
              <a:rPr lang="ko-KR" altLang="en-US" dirty="0"/>
              <a:t>에 등록 할 수 있다</a:t>
            </a:r>
            <a:r>
              <a:rPr lang="en-US" altLang="ko-KR" dirty="0"/>
              <a:t>. </a:t>
            </a:r>
            <a:r>
              <a:rPr lang="ko-KR" altLang="en-US" dirty="0"/>
              <a:t>이중 등록 절차를 지원하는 </a:t>
            </a: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EPS Attach without PDN Connectivity</a:t>
            </a:r>
            <a:r>
              <a:rPr lang="ko-KR" altLang="en-US" dirty="0"/>
              <a:t>를 지원해야 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1 : EPC</a:t>
            </a:r>
            <a:r>
              <a:rPr lang="ko-KR" altLang="en-US" dirty="0"/>
              <a:t>에서 조기 등록을 시도하기 전에</a:t>
            </a:r>
            <a:r>
              <a:rPr lang="en-US" altLang="ko-KR" dirty="0"/>
              <a:t>, UE</a:t>
            </a:r>
            <a:r>
              <a:rPr lang="ko-KR" altLang="en-US" dirty="0"/>
              <a:t>는 </a:t>
            </a:r>
            <a:r>
              <a:rPr lang="en-US" altLang="ko-KR" dirty="0"/>
              <a:t>target </a:t>
            </a:r>
            <a:r>
              <a:rPr lang="ko-KR" altLang="en-US" dirty="0"/>
              <a:t>셀에서 관련 </a:t>
            </a:r>
            <a:r>
              <a:rPr lang="en-US" altLang="ko-KR" dirty="0"/>
              <a:t>SIB</a:t>
            </a:r>
            <a:r>
              <a:rPr lang="ko-KR" altLang="en-US" dirty="0"/>
              <a:t>를 읽어서 </a:t>
            </a:r>
            <a:r>
              <a:rPr lang="en-US" altLang="ko-KR" dirty="0"/>
              <a:t>EPC</a:t>
            </a:r>
            <a:r>
              <a:rPr lang="ko-KR" altLang="en-US" dirty="0"/>
              <a:t>가 </a:t>
            </a:r>
            <a:r>
              <a:rPr lang="en-US" altLang="ko-KR" dirty="0"/>
              <a:t>EPS Attach without PDN Connectivity</a:t>
            </a:r>
            <a:r>
              <a:rPr lang="ko-KR" altLang="en-US" dirty="0"/>
              <a:t>를 지원하는지 여부를 확인할 필요가 있다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UE</a:t>
            </a:r>
            <a:r>
              <a:rPr lang="ko-KR" altLang="en-US" dirty="0"/>
              <a:t>는 </a:t>
            </a:r>
            <a:r>
              <a:rPr lang="en-US" altLang="ko-KR" dirty="0"/>
              <a:t>PDN connection </a:t>
            </a:r>
            <a:r>
              <a:rPr lang="ko-KR" altLang="en-US" dirty="0"/>
              <a:t>요청 메시지 </a:t>
            </a:r>
            <a:r>
              <a:rPr lang="en-US" altLang="ko-KR" dirty="0"/>
              <a:t>(TS 23.401 [26], 5.10.2 </a:t>
            </a:r>
            <a:r>
              <a:rPr lang="ko-KR" altLang="en-US" dirty="0"/>
              <a:t>절</a:t>
            </a:r>
            <a:r>
              <a:rPr lang="en-US" altLang="ko-KR" dirty="0"/>
              <a:t>)</a:t>
            </a:r>
            <a:r>
              <a:rPr lang="ko-KR" altLang="en-US" dirty="0"/>
              <a:t>에서 </a:t>
            </a:r>
            <a:r>
              <a:rPr lang="en-US" altLang="ko-KR" dirty="0"/>
              <a:t>"handover" </a:t>
            </a:r>
            <a:r>
              <a:rPr lang="ko-KR" altLang="en-US" dirty="0"/>
              <a:t>표시를 포함한 </a:t>
            </a:r>
            <a:r>
              <a:rPr lang="en-US" altLang="ko-KR" dirty="0"/>
              <a:t>UE initiated PDN connection </a:t>
            </a:r>
            <a:r>
              <a:rPr lang="ko-KR" altLang="en-US" dirty="0"/>
              <a:t>설정 절차를 사용하여 </a:t>
            </a:r>
            <a:r>
              <a:rPr lang="en-US" altLang="ko-KR" dirty="0"/>
              <a:t>5GC</a:t>
            </a:r>
            <a:r>
              <a:rPr lang="ko-KR" altLang="en-US" dirty="0"/>
              <a:t>에서 </a:t>
            </a:r>
            <a:r>
              <a:rPr lang="en-US" altLang="ko-KR" dirty="0"/>
              <a:t>EPC</a:t>
            </a:r>
            <a:r>
              <a:rPr lang="ko-KR" altLang="en-US" dirty="0"/>
              <a:t>로 </a:t>
            </a:r>
            <a:r>
              <a:rPr lang="en-US" altLang="ko-KR" dirty="0"/>
              <a:t>PDU </a:t>
            </a:r>
            <a:r>
              <a:rPr lang="ko-KR" altLang="en-US" dirty="0"/>
              <a:t>세션 전송을 수행한다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UE</a:t>
            </a:r>
            <a:r>
              <a:rPr lang="ko-KR" altLang="en-US" dirty="0"/>
              <a:t>가 </a:t>
            </a:r>
            <a:r>
              <a:rPr lang="en-US" altLang="ko-KR" dirty="0"/>
              <a:t>PDU </a:t>
            </a:r>
            <a:r>
              <a:rPr lang="ko-KR" altLang="en-US" dirty="0"/>
              <a:t>세션 전송 이전에 </a:t>
            </a:r>
            <a:r>
              <a:rPr lang="en-US" altLang="ko-KR" dirty="0"/>
              <a:t>EPC</a:t>
            </a:r>
            <a:r>
              <a:rPr lang="ko-KR" altLang="en-US" dirty="0"/>
              <a:t>에 등록하지 않은 경우</a:t>
            </a:r>
            <a:r>
              <a:rPr lang="en-US" altLang="ko-KR" dirty="0"/>
              <a:t>, UE</a:t>
            </a:r>
            <a:r>
              <a:rPr lang="ko-KR" altLang="en-US" dirty="0"/>
              <a:t>는 </a:t>
            </a:r>
            <a:r>
              <a:rPr lang="en-US" altLang="ko-KR" dirty="0"/>
              <a:t>PDN Connection </a:t>
            </a:r>
            <a:r>
              <a:rPr lang="ko-KR" altLang="en-US" dirty="0"/>
              <a:t>요청 메시지에 “</a:t>
            </a:r>
            <a:r>
              <a:rPr lang="en-US" altLang="ko-KR" dirty="0"/>
              <a:t>handover”</a:t>
            </a:r>
            <a:r>
              <a:rPr lang="ko-KR" altLang="en-US" dirty="0"/>
              <a:t>표시를 포함하여 </a:t>
            </a:r>
            <a:r>
              <a:rPr lang="en-US" altLang="ko-KR" dirty="0"/>
              <a:t>EPC</a:t>
            </a:r>
            <a:r>
              <a:rPr lang="ko-KR" altLang="en-US" dirty="0"/>
              <a:t>로 </a:t>
            </a:r>
            <a:r>
              <a:rPr lang="en-US" altLang="ko-KR" dirty="0"/>
              <a:t>Attach </a:t>
            </a:r>
            <a:r>
              <a:rPr lang="ko-KR" altLang="en-US" dirty="0"/>
              <a:t>를 수행 할 수 있다</a:t>
            </a:r>
            <a:r>
              <a:rPr lang="en-US" altLang="ko-KR" dirty="0"/>
              <a:t>(TS 23.401 [26], 5.3.2.1 </a:t>
            </a:r>
            <a:r>
              <a:rPr lang="ko-KR" altLang="en-US" dirty="0"/>
              <a:t>절</a:t>
            </a:r>
            <a:r>
              <a:rPr lang="en-US" altLang="ko-KR" dirty="0"/>
              <a:t>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UE</a:t>
            </a:r>
            <a:r>
              <a:rPr lang="ko-KR" altLang="en-US" dirty="0"/>
              <a:t>는 </a:t>
            </a:r>
            <a:r>
              <a:rPr lang="en-US" altLang="ko-KR" dirty="0"/>
              <a:t>5GC</a:t>
            </a:r>
            <a:r>
              <a:rPr lang="ko-KR" altLang="en-US" dirty="0"/>
              <a:t>에서 다른 </a:t>
            </a:r>
            <a:r>
              <a:rPr lang="en-US" altLang="ko-KR" dirty="0"/>
              <a:t>PDU </a:t>
            </a:r>
            <a:r>
              <a:rPr lang="ko-KR" altLang="en-US" dirty="0"/>
              <a:t>세션을 유지하면서 특정 </a:t>
            </a:r>
            <a:r>
              <a:rPr lang="en-US" altLang="ko-KR" dirty="0"/>
              <a:t>PDU </a:t>
            </a:r>
            <a:r>
              <a:rPr lang="ko-KR" altLang="en-US" dirty="0"/>
              <a:t>세션을 </a:t>
            </a:r>
            <a:r>
              <a:rPr lang="en-US" altLang="ko-KR" dirty="0"/>
              <a:t>EPC</a:t>
            </a:r>
            <a:r>
              <a:rPr lang="ko-KR" altLang="en-US" dirty="0"/>
              <a:t>로 선택적으로 전송할 수 있다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UE</a:t>
            </a:r>
            <a:r>
              <a:rPr lang="ko-KR" altLang="en-US" dirty="0"/>
              <a:t>는 두 시스템에 주기적으로 재 등록함으로써 </a:t>
            </a:r>
            <a:r>
              <a:rPr lang="en-US" altLang="ko-KR" dirty="0"/>
              <a:t>5GC</a:t>
            </a:r>
            <a:r>
              <a:rPr lang="ko-KR" altLang="en-US" dirty="0"/>
              <a:t>와 </a:t>
            </a:r>
            <a:r>
              <a:rPr lang="en-US" altLang="ko-KR" dirty="0"/>
              <a:t>EPC </a:t>
            </a:r>
            <a:r>
              <a:rPr lang="ko-KR" altLang="en-US" dirty="0"/>
              <a:t>모두에서 최신 등록 상태를 유지할 수 있다</a:t>
            </a:r>
            <a:r>
              <a:rPr lang="en-US" altLang="ko-KR" dirty="0"/>
              <a:t>. </a:t>
            </a:r>
            <a:r>
              <a:rPr lang="ko-KR" altLang="en-US" dirty="0"/>
              <a:t>만약 </a:t>
            </a:r>
            <a:r>
              <a:rPr lang="en-US" altLang="ko-KR" dirty="0"/>
              <a:t>5GC </a:t>
            </a:r>
            <a:r>
              <a:rPr lang="ko-KR" altLang="en-US" dirty="0"/>
              <a:t>또는 </a:t>
            </a:r>
            <a:r>
              <a:rPr lang="en-US" altLang="ko-KR" dirty="0"/>
              <a:t>EPC </a:t>
            </a:r>
            <a:r>
              <a:rPr lang="ko-KR" altLang="en-US" dirty="0"/>
              <a:t>중 어느 하나에서 등록이 만료되면 </a:t>
            </a:r>
            <a:r>
              <a:rPr lang="en-US" altLang="ko-KR" dirty="0"/>
              <a:t>(</a:t>
            </a:r>
            <a:r>
              <a:rPr lang="ko-KR" altLang="en-US" dirty="0"/>
              <a:t>예를 들어</a:t>
            </a:r>
            <a:r>
              <a:rPr lang="en-US" altLang="ko-KR" dirty="0"/>
              <a:t>, </a:t>
            </a:r>
            <a:r>
              <a:rPr lang="ko-KR" altLang="en-US" dirty="0"/>
              <a:t>모바일 도달 가능 타이머 만료 시</a:t>
            </a:r>
            <a:r>
              <a:rPr lang="en-US" altLang="ko-KR" dirty="0"/>
              <a:t>), </a:t>
            </a:r>
            <a:r>
              <a:rPr lang="ko-KR" altLang="en-US" dirty="0"/>
              <a:t>해당 네트워크는 암시적 분리 타이머를 시작한다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2 : UE</a:t>
            </a:r>
            <a:r>
              <a:rPr lang="ko-KR" altLang="en-US" dirty="0"/>
              <a:t>가 </a:t>
            </a:r>
            <a:r>
              <a:rPr lang="en-US" altLang="ko-KR" dirty="0"/>
              <a:t>EPC </a:t>
            </a:r>
            <a:r>
              <a:rPr lang="ko-KR" altLang="en-US" dirty="0"/>
              <a:t>측에서 일부 또는 모든 </a:t>
            </a:r>
            <a:r>
              <a:rPr lang="en-US" altLang="ko-KR" dirty="0"/>
              <a:t>PDU </a:t>
            </a:r>
            <a:r>
              <a:rPr lang="ko-KR" altLang="en-US" dirty="0"/>
              <a:t>세션을 전송하는지</a:t>
            </a:r>
            <a:r>
              <a:rPr lang="en-US" altLang="ko-KR" dirty="0"/>
              <a:t>, EPC</a:t>
            </a:r>
            <a:r>
              <a:rPr lang="ko-KR" altLang="en-US" dirty="0"/>
              <a:t>와 </a:t>
            </a:r>
            <a:r>
              <a:rPr lang="en-US" altLang="ko-KR" dirty="0"/>
              <a:t>5GC</a:t>
            </a:r>
            <a:r>
              <a:rPr lang="ko-KR" altLang="en-US" dirty="0"/>
              <a:t>에서 최신으로 등록을 유지하는지 여부는 구현에 따라 달라질 수 있는 </a:t>
            </a:r>
            <a:r>
              <a:rPr lang="en-US" altLang="ko-KR" dirty="0"/>
              <a:t>UE capability </a:t>
            </a:r>
            <a:r>
              <a:rPr lang="ko-KR" altLang="en-US" dirty="0"/>
              <a:t>에 달려 있다</a:t>
            </a:r>
            <a:r>
              <a:rPr lang="en-US" altLang="ko-KR" dirty="0"/>
              <a:t>. </a:t>
            </a:r>
            <a:r>
              <a:rPr lang="ko-KR" altLang="en-US" dirty="0"/>
              <a:t>어떤 </a:t>
            </a:r>
            <a:r>
              <a:rPr lang="en-US" altLang="ko-KR" dirty="0"/>
              <a:t>PDU </a:t>
            </a:r>
            <a:r>
              <a:rPr lang="ko-KR" altLang="en-US" dirty="0"/>
              <a:t>세션이 </a:t>
            </a:r>
            <a:r>
              <a:rPr lang="en-US" altLang="ko-KR" dirty="0"/>
              <a:t>EPC </a:t>
            </a:r>
            <a:r>
              <a:rPr lang="ko-KR" altLang="en-US" dirty="0"/>
              <a:t>측에서 전송되고</a:t>
            </a:r>
            <a:r>
              <a:rPr lang="en-US" altLang="ko-KR" dirty="0"/>
              <a:t>, </a:t>
            </a:r>
            <a:r>
              <a:rPr lang="ko-KR" altLang="en-US" dirty="0"/>
              <a:t>트리거가 </a:t>
            </a:r>
            <a:r>
              <a:rPr lang="en-US" altLang="ko-KR" dirty="0"/>
              <a:t>UE</a:t>
            </a:r>
            <a:r>
              <a:rPr lang="ko-KR" altLang="en-US" dirty="0"/>
              <a:t>에서 사전 구성 될 수 있는지를 결정하기 위한 정보는 본 규격의 이번 릴리스에서는 정의되지 않는다</a:t>
            </a:r>
            <a:r>
              <a:rPr lang="en-US" altLang="ko-KR" dirty="0"/>
              <a:t>. UE</a:t>
            </a:r>
            <a:r>
              <a:rPr lang="ko-KR" altLang="en-US" dirty="0"/>
              <a:t>는 사전에</a:t>
            </a:r>
            <a:r>
              <a:rPr lang="en-US" altLang="ko-KR" dirty="0"/>
              <a:t>, </a:t>
            </a:r>
            <a:r>
              <a:rPr lang="ko-KR" altLang="en-US" dirty="0"/>
              <a:t>예를 들어 주어진 </a:t>
            </a:r>
            <a:r>
              <a:rPr lang="en-US" altLang="ko-KR" dirty="0"/>
              <a:t>PDU </a:t>
            </a:r>
            <a:r>
              <a:rPr lang="ko-KR" altLang="en-US" dirty="0"/>
              <a:t>세션을 </a:t>
            </a:r>
            <a:r>
              <a:rPr lang="en-US" altLang="ko-KR" dirty="0"/>
              <a:t>EPC</a:t>
            </a:r>
            <a:r>
              <a:rPr lang="ko-KR" altLang="en-US" dirty="0"/>
              <a:t>로 이동하기 전에</a:t>
            </a:r>
            <a:r>
              <a:rPr lang="en-US" altLang="ko-KR" dirty="0"/>
              <a:t>, </a:t>
            </a:r>
            <a:r>
              <a:rPr lang="ko-KR" altLang="en-US" dirty="0"/>
              <a:t>그 </a:t>
            </a:r>
            <a:r>
              <a:rPr lang="en-US" altLang="ko-KR" dirty="0"/>
              <a:t>PDU </a:t>
            </a:r>
            <a:r>
              <a:rPr lang="ko-KR" altLang="en-US" dirty="0"/>
              <a:t>세션이 </a:t>
            </a:r>
            <a:r>
              <a:rPr lang="en-US" altLang="ko-KR" dirty="0"/>
              <a:t>EPC</a:t>
            </a:r>
            <a:r>
              <a:rPr lang="ko-KR" altLang="en-US" dirty="0"/>
              <a:t>로 전송 될 수 있는지 여부를 알지 못한다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이중 등록 모드에서 동작하는 </a:t>
            </a:r>
            <a:r>
              <a:rPr lang="en-US" altLang="ko-KR" dirty="0"/>
              <a:t>UE</a:t>
            </a:r>
            <a:r>
              <a:rPr lang="ko-KR" altLang="en-US" dirty="0"/>
              <a:t>의 경우 </a:t>
            </a:r>
            <a:r>
              <a:rPr lang="en-US" altLang="ko-KR" dirty="0"/>
              <a:t>EPC</a:t>
            </a:r>
            <a:r>
              <a:rPr lang="ko-KR" altLang="en-US" dirty="0"/>
              <a:t>에서 </a:t>
            </a:r>
            <a:r>
              <a:rPr lang="en-US" altLang="ko-KR" dirty="0"/>
              <a:t>5GC </a:t>
            </a:r>
            <a:r>
              <a:rPr lang="ko-KR" altLang="en-US" dirty="0"/>
              <a:t>로의 </a:t>
            </a:r>
            <a:r>
              <a:rPr lang="en-US" altLang="ko-KR" dirty="0"/>
              <a:t>PDN connection </a:t>
            </a:r>
            <a:r>
              <a:rPr lang="ko-KR" altLang="en-US" dirty="0"/>
              <a:t>전송에 다음 원칙이 적용된다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</a:t>
            </a:r>
            <a:r>
              <a:rPr lang="ko-KR" altLang="en-US" dirty="0"/>
              <a:t>이중 등록 모드로 동작하는 </a:t>
            </a:r>
            <a:r>
              <a:rPr lang="en-US" altLang="ko-KR" dirty="0"/>
              <a:t>UE</a:t>
            </a:r>
            <a:r>
              <a:rPr lang="ko-KR" altLang="en-US" dirty="0"/>
              <a:t>는 </a:t>
            </a:r>
            <a:r>
              <a:rPr lang="en-US" altLang="ko-KR" dirty="0"/>
              <a:t>UE</a:t>
            </a:r>
            <a:r>
              <a:rPr lang="ko-KR" altLang="en-US" dirty="0"/>
              <a:t>가 </a:t>
            </a:r>
            <a:r>
              <a:rPr lang="en-US" altLang="ko-KR" dirty="0"/>
              <a:t>EPC (TS 23.502 [3], 4.2.2.2.2 </a:t>
            </a:r>
            <a:r>
              <a:rPr lang="ko-KR" altLang="en-US" dirty="0"/>
              <a:t>절</a:t>
            </a:r>
            <a:r>
              <a:rPr lang="en-US" altLang="ko-KR" dirty="0"/>
              <a:t>)</a:t>
            </a:r>
            <a:r>
              <a:rPr lang="ko-KR" altLang="en-US" dirty="0"/>
              <a:t>에서 이동 중임을 나타내는 등록 절차를 사용하여 </a:t>
            </a:r>
            <a:r>
              <a:rPr lang="en-US" altLang="ko-KR" dirty="0"/>
              <a:t>PDN </a:t>
            </a:r>
            <a:r>
              <a:rPr lang="ko-KR" altLang="en-US" dirty="0"/>
              <a:t>연결 이전에 </a:t>
            </a:r>
            <a:r>
              <a:rPr lang="en-US" altLang="ko-KR" dirty="0"/>
              <a:t>5GC</a:t>
            </a:r>
            <a:r>
              <a:rPr lang="ko-KR" altLang="en-US" dirty="0"/>
              <a:t>에 등록 할 수 있다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UE</a:t>
            </a:r>
            <a:r>
              <a:rPr lang="ko-KR" altLang="en-US" dirty="0"/>
              <a:t>는 </a:t>
            </a:r>
            <a:r>
              <a:rPr lang="en-US" altLang="ko-KR" dirty="0"/>
              <a:t>"Existing  PDU Session" </a:t>
            </a:r>
            <a:r>
              <a:rPr lang="ko-KR" altLang="en-US" dirty="0"/>
              <a:t>표시를 포함하는 </a:t>
            </a:r>
            <a:r>
              <a:rPr lang="en-US" altLang="ko-KR" dirty="0"/>
              <a:t>UE initiated PDU </a:t>
            </a:r>
            <a:r>
              <a:rPr lang="ko-KR" altLang="en-US" dirty="0"/>
              <a:t>세션 설정 절차</a:t>
            </a:r>
            <a:r>
              <a:rPr lang="en-US" altLang="ko-KR" dirty="0"/>
              <a:t>(TS 23.502 [3], 4.3.2.2.1 </a:t>
            </a:r>
            <a:r>
              <a:rPr lang="ko-KR" altLang="en-US" dirty="0"/>
              <a:t>절</a:t>
            </a:r>
            <a:r>
              <a:rPr lang="en-US" altLang="ko-KR" dirty="0"/>
              <a:t>)</a:t>
            </a:r>
            <a:r>
              <a:rPr lang="ko-KR" altLang="en-US" dirty="0"/>
              <a:t>를 사용하여 </a:t>
            </a:r>
            <a:r>
              <a:rPr lang="en-US" altLang="ko-KR" dirty="0"/>
              <a:t>EPC</a:t>
            </a:r>
            <a:r>
              <a:rPr lang="ko-KR" altLang="en-US" dirty="0"/>
              <a:t>에서 </a:t>
            </a:r>
            <a:r>
              <a:rPr lang="en-US" altLang="ko-KR" dirty="0"/>
              <a:t>5GC </a:t>
            </a:r>
            <a:r>
              <a:rPr lang="ko-KR" altLang="en-US" dirty="0"/>
              <a:t>로의 </a:t>
            </a:r>
            <a:r>
              <a:rPr lang="en-US" altLang="ko-KR" dirty="0"/>
              <a:t>PDN </a:t>
            </a:r>
            <a:r>
              <a:rPr lang="ko-KR" altLang="en-US" dirty="0"/>
              <a:t>연결 전송을 수행한다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UE</a:t>
            </a:r>
            <a:r>
              <a:rPr lang="ko-KR" altLang="en-US" dirty="0"/>
              <a:t>는 </a:t>
            </a:r>
            <a:r>
              <a:rPr lang="en-US" altLang="ko-KR" dirty="0"/>
              <a:t>EPC</a:t>
            </a:r>
            <a:r>
              <a:rPr lang="ko-KR" altLang="en-US" dirty="0"/>
              <a:t>에서 다른 </a:t>
            </a:r>
            <a:r>
              <a:rPr lang="en-US" altLang="ko-KR" dirty="0"/>
              <a:t>PDN </a:t>
            </a:r>
            <a:r>
              <a:rPr lang="ko-KR" altLang="en-US" dirty="0"/>
              <a:t>연결을 유지하면서 특정 </a:t>
            </a:r>
            <a:r>
              <a:rPr lang="en-US" altLang="ko-KR" dirty="0"/>
              <a:t>PDN </a:t>
            </a:r>
            <a:r>
              <a:rPr lang="ko-KR" altLang="en-US" dirty="0"/>
              <a:t>연결을 </a:t>
            </a:r>
            <a:r>
              <a:rPr lang="en-US" altLang="ko-KR" dirty="0"/>
              <a:t>5GC</a:t>
            </a:r>
            <a:r>
              <a:rPr lang="ko-KR" altLang="en-US" dirty="0"/>
              <a:t>로 선택적으로 전송할 수 있다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UE</a:t>
            </a:r>
            <a:r>
              <a:rPr lang="ko-KR" altLang="en-US" dirty="0"/>
              <a:t>는 두 시스템에서 주기적으로 재 등록함으로써 </a:t>
            </a:r>
            <a:r>
              <a:rPr lang="en-US" altLang="ko-KR" dirty="0"/>
              <a:t>EPC</a:t>
            </a:r>
            <a:r>
              <a:rPr lang="ko-KR" altLang="en-US" dirty="0"/>
              <a:t>와 </a:t>
            </a:r>
            <a:r>
              <a:rPr lang="en-US" altLang="ko-KR" dirty="0"/>
              <a:t>5GC</a:t>
            </a:r>
            <a:r>
              <a:rPr lang="ko-KR" altLang="en-US" dirty="0"/>
              <a:t>에서 최신 등록 상태를 유지할 수 있다</a:t>
            </a:r>
            <a:r>
              <a:rPr lang="en-US" altLang="ko-KR" dirty="0"/>
              <a:t>. EPC </a:t>
            </a:r>
            <a:r>
              <a:rPr lang="ko-KR" altLang="en-US" dirty="0"/>
              <a:t>또는 </a:t>
            </a:r>
            <a:r>
              <a:rPr lang="en-US" altLang="ko-KR" dirty="0"/>
              <a:t>5GC </a:t>
            </a:r>
            <a:r>
              <a:rPr lang="ko-KR" altLang="en-US" dirty="0"/>
              <a:t>중 어느 하나에 등록이 만료되면 </a:t>
            </a:r>
            <a:r>
              <a:rPr lang="en-US" altLang="ko-KR" dirty="0"/>
              <a:t>(</a:t>
            </a:r>
            <a:r>
              <a:rPr lang="ko-KR" altLang="en-US" dirty="0"/>
              <a:t>예 </a:t>
            </a:r>
            <a:r>
              <a:rPr lang="en-US" altLang="ko-KR" dirty="0"/>
              <a:t>: </a:t>
            </a:r>
            <a:r>
              <a:rPr lang="ko-KR" altLang="en-US" dirty="0"/>
              <a:t>모바일 도달 가능 타이머 만료 시</a:t>
            </a:r>
            <a:r>
              <a:rPr lang="en-US" altLang="ko-KR" dirty="0"/>
              <a:t>) </a:t>
            </a:r>
            <a:r>
              <a:rPr lang="ko-KR" altLang="en-US" dirty="0"/>
              <a:t>해당 네트워크가 암시적 분리 타이머를 시작한다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3 : UE</a:t>
            </a:r>
            <a:r>
              <a:rPr lang="ko-KR" altLang="en-US" dirty="0"/>
              <a:t>가 </a:t>
            </a:r>
            <a:r>
              <a:rPr lang="en-US" altLang="ko-KR" dirty="0"/>
              <a:t>5GC </a:t>
            </a:r>
            <a:r>
              <a:rPr lang="ko-KR" altLang="en-US" dirty="0"/>
              <a:t>측의 일부 또는 모든 </a:t>
            </a:r>
            <a:r>
              <a:rPr lang="en-US" altLang="ko-KR" dirty="0"/>
              <a:t>PDN </a:t>
            </a:r>
            <a:r>
              <a:rPr lang="ko-KR" altLang="en-US" dirty="0"/>
              <a:t>연결을 전송하는지 여부와 </a:t>
            </a:r>
            <a:r>
              <a:rPr lang="en-US" altLang="ko-KR" dirty="0"/>
              <a:t>5GC </a:t>
            </a:r>
            <a:r>
              <a:rPr lang="ko-KR" altLang="en-US" dirty="0"/>
              <a:t>및 </a:t>
            </a:r>
            <a:r>
              <a:rPr lang="en-US" altLang="ko-KR" dirty="0"/>
              <a:t>EPC </a:t>
            </a:r>
            <a:r>
              <a:rPr lang="ko-KR" altLang="en-US" dirty="0"/>
              <a:t>모두에서 최신으로 등록을 유지하는지 여부는 구현에 따라 달라질 수 있는 </a:t>
            </a:r>
            <a:r>
              <a:rPr lang="en-US" altLang="ko-KR" dirty="0"/>
              <a:t>UE capability </a:t>
            </a:r>
            <a:r>
              <a:rPr lang="ko-KR" altLang="en-US" dirty="0"/>
              <a:t>에 달려 있다</a:t>
            </a:r>
            <a:r>
              <a:rPr lang="en-US" altLang="ko-KR" dirty="0"/>
              <a:t>. </a:t>
            </a:r>
            <a:r>
              <a:rPr lang="ko-KR" altLang="en-US" dirty="0"/>
              <a:t>어떤 </a:t>
            </a:r>
            <a:r>
              <a:rPr lang="en-US" altLang="ko-KR" dirty="0"/>
              <a:t>PDN </a:t>
            </a:r>
            <a:r>
              <a:rPr lang="ko-KR" altLang="en-US" dirty="0"/>
              <a:t>연결이 </a:t>
            </a:r>
            <a:r>
              <a:rPr lang="en-US" altLang="ko-KR" dirty="0"/>
              <a:t>5GC </a:t>
            </a:r>
            <a:r>
              <a:rPr lang="ko-KR" altLang="en-US" dirty="0"/>
              <a:t>측에서 전송되고 트리거가 </a:t>
            </a:r>
            <a:r>
              <a:rPr lang="en-US" altLang="ko-KR" dirty="0"/>
              <a:t>UE</a:t>
            </a:r>
            <a:r>
              <a:rPr lang="ko-KR" altLang="en-US" dirty="0"/>
              <a:t>에서 사전 구성 될 수 있는지를 결정하기 위한 정보는 본 규격의 이번 릴리스에서는 정의되지 않는다</a:t>
            </a:r>
            <a:r>
              <a:rPr lang="en-US" altLang="ko-KR" dirty="0"/>
              <a:t>. UE</a:t>
            </a:r>
            <a:r>
              <a:rPr lang="ko-KR" altLang="en-US" dirty="0"/>
              <a:t>는 사전에</a:t>
            </a:r>
            <a:r>
              <a:rPr lang="en-US" altLang="ko-KR" dirty="0"/>
              <a:t>, </a:t>
            </a:r>
            <a:r>
              <a:rPr lang="ko-KR" altLang="en-US" dirty="0"/>
              <a:t>예를 들어 주어진 </a:t>
            </a:r>
            <a:r>
              <a:rPr lang="en-US" altLang="ko-KR" dirty="0"/>
              <a:t>PDN </a:t>
            </a:r>
            <a:r>
              <a:rPr lang="ko-KR" altLang="en-US" dirty="0"/>
              <a:t>접속을 </a:t>
            </a:r>
            <a:r>
              <a:rPr lang="en-US" altLang="ko-KR" dirty="0"/>
              <a:t>5GC</a:t>
            </a:r>
            <a:r>
              <a:rPr lang="ko-KR" altLang="en-US" dirty="0"/>
              <a:t>로 이동하기 전에</a:t>
            </a:r>
            <a:r>
              <a:rPr lang="en-US" altLang="ko-KR" dirty="0"/>
              <a:t>, PDN </a:t>
            </a:r>
            <a:r>
              <a:rPr lang="ko-KR" altLang="en-US" dirty="0"/>
              <a:t>접속이 </a:t>
            </a:r>
            <a:r>
              <a:rPr lang="en-US" altLang="ko-KR" dirty="0"/>
              <a:t>5GC</a:t>
            </a:r>
            <a:r>
              <a:rPr lang="ko-KR" altLang="en-US" dirty="0"/>
              <a:t>로 전송될 수 있는지 여부를 알지 못한다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4 : EPC</a:t>
            </a:r>
            <a:r>
              <a:rPr lang="ko-KR" altLang="en-US" dirty="0"/>
              <a:t>가  </a:t>
            </a:r>
            <a:r>
              <a:rPr lang="en-US" altLang="ko-KR" dirty="0"/>
              <a:t>EPS Attach without PDN Connectivity</a:t>
            </a:r>
            <a:r>
              <a:rPr lang="ko-KR" altLang="en-US" dirty="0"/>
              <a:t>를 지원하지 않으면 </a:t>
            </a:r>
            <a:r>
              <a:rPr lang="en-US" altLang="ko-KR" dirty="0"/>
              <a:t>TS 23.401 [5.4] </a:t>
            </a:r>
            <a:r>
              <a:rPr lang="ko-KR" altLang="en-US" dirty="0"/>
              <a:t>절 </a:t>
            </a:r>
            <a:r>
              <a:rPr lang="en-US" altLang="ko-KR" dirty="0"/>
              <a:t>5.4.4.1 (</a:t>
            </a:r>
            <a:r>
              <a:rPr lang="ko-KR" altLang="en-US" dirty="0"/>
              <a:t>마지막 </a:t>
            </a:r>
            <a:r>
              <a:rPr lang="en-US" altLang="ko-KR" dirty="0"/>
              <a:t>PDN </a:t>
            </a:r>
            <a:r>
              <a:rPr lang="ko-KR" altLang="en-US" dirty="0"/>
              <a:t>연결을 </a:t>
            </a:r>
            <a:r>
              <a:rPr lang="en-US" altLang="ko-KR" dirty="0"/>
              <a:t>non-3GPP </a:t>
            </a:r>
            <a:r>
              <a:rPr lang="ko-KR" altLang="en-US" dirty="0"/>
              <a:t>액세스로 전송하는 것과 관련한 부분</a:t>
            </a:r>
            <a:r>
              <a:rPr lang="en-US" altLang="ko-KR" dirty="0"/>
              <a:t>)</a:t>
            </a:r>
            <a:r>
              <a:rPr lang="ko-KR" altLang="en-US" dirty="0"/>
              <a:t>에서 설명한대로 </a:t>
            </a:r>
            <a:r>
              <a:rPr lang="en-US" altLang="ko-KR" dirty="0"/>
              <a:t>PGW</a:t>
            </a:r>
            <a:r>
              <a:rPr lang="ko-KR" altLang="en-US" dirty="0"/>
              <a:t>에 의해 마지막 </a:t>
            </a:r>
            <a:r>
              <a:rPr lang="en-US" altLang="ko-KR" dirty="0"/>
              <a:t>PDN </a:t>
            </a:r>
            <a:r>
              <a:rPr lang="ko-KR" altLang="en-US" dirty="0"/>
              <a:t>연결이 해제 될 때 </a:t>
            </a:r>
            <a:r>
              <a:rPr lang="en-US" altLang="ko-KR" dirty="0"/>
              <a:t>MME</a:t>
            </a:r>
            <a:r>
              <a:rPr lang="ko-KR" altLang="en-US" dirty="0"/>
              <a:t>가 </a:t>
            </a:r>
            <a:r>
              <a:rPr lang="en-US" altLang="ko-KR" dirty="0"/>
              <a:t>UE</a:t>
            </a:r>
            <a:r>
              <a:rPr lang="ko-KR" altLang="en-US" dirty="0"/>
              <a:t>를 </a:t>
            </a:r>
            <a:r>
              <a:rPr lang="en-US" altLang="ko-KR" dirty="0"/>
              <a:t>detach </a:t>
            </a:r>
            <a:r>
              <a:rPr lang="ko-KR" altLang="en-US" dirty="0"/>
              <a:t>시킨다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MT </a:t>
            </a:r>
            <a:r>
              <a:rPr lang="ko-KR" altLang="en-US" dirty="0"/>
              <a:t>서비스 </a:t>
            </a:r>
            <a:r>
              <a:rPr lang="en-US" altLang="ko-KR" dirty="0"/>
              <a:t>(</a:t>
            </a:r>
            <a:r>
              <a:rPr lang="ko-KR" altLang="en-US" dirty="0"/>
              <a:t>예 </a:t>
            </a:r>
            <a:r>
              <a:rPr lang="en-US" altLang="ko-KR" dirty="0"/>
              <a:t>: MT SMS)</a:t>
            </a:r>
            <a:r>
              <a:rPr lang="ko-KR" altLang="en-US" dirty="0"/>
              <a:t>에 대한 제어 평면 요청을 보낼 때 네트워크는 </a:t>
            </a:r>
            <a:r>
              <a:rPr lang="en-US" altLang="ko-KR" dirty="0"/>
              <a:t>EPC </a:t>
            </a:r>
            <a:r>
              <a:rPr lang="ko-KR" altLang="en-US" dirty="0"/>
              <a:t>또는 </a:t>
            </a:r>
            <a:r>
              <a:rPr lang="en-US" altLang="ko-KR" dirty="0"/>
              <a:t>5GC</a:t>
            </a:r>
            <a:r>
              <a:rPr lang="ko-KR" altLang="en-US" dirty="0"/>
              <a:t>중 하나를 통해 라우팅한다</a:t>
            </a:r>
            <a:r>
              <a:rPr lang="en-US" altLang="ko-KR" dirty="0"/>
              <a:t>. UE</a:t>
            </a:r>
            <a:r>
              <a:rPr lang="ko-KR" altLang="en-US" dirty="0"/>
              <a:t>에서 응답이 없는 경우</a:t>
            </a:r>
            <a:r>
              <a:rPr lang="en-US" altLang="ko-KR" dirty="0"/>
              <a:t>, </a:t>
            </a:r>
            <a:r>
              <a:rPr lang="ko-KR" altLang="en-US" dirty="0"/>
              <a:t>네트워크는 나머지 다른 시스템을 통해 제어 평면 요청을 라우팅하도록 시도해야 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주 </a:t>
            </a:r>
            <a:r>
              <a:rPr lang="en-US" altLang="ko-KR" dirty="0"/>
              <a:t>5 : </a:t>
            </a:r>
            <a:r>
              <a:rPr lang="ko-KR" altLang="en-US" dirty="0"/>
              <a:t>어떤 네트워크로 제어 평면 요청을 먼저 </a:t>
            </a:r>
            <a:r>
              <a:rPr lang="ko-KR" altLang="en-US" dirty="0" err="1"/>
              <a:t>전달할지에</a:t>
            </a:r>
            <a:r>
              <a:rPr lang="ko-KR" altLang="en-US" dirty="0"/>
              <a:t> 대한 선택은 네트워크 구성에 달려 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45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1783" y="365126"/>
            <a:ext cx="11395362" cy="500784"/>
          </a:xfrm>
        </p:spPr>
        <p:txBody>
          <a:bodyPr>
            <a:noAutofit/>
          </a:bodyPr>
          <a:lstStyle/>
          <a:p>
            <a:r>
              <a:rPr lang="en-US" altLang="ko-K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5.17.2.3.4 Redirection for UEs in connected state</a:t>
            </a:r>
            <a:endParaRPr lang="ko-KR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1783" y="1253836"/>
            <a:ext cx="11395362" cy="492312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UE</a:t>
            </a:r>
            <a:r>
              <a:rPr lang="ko-KR" altLang="en-US" dirty="0"/>
              <a:t>가 </a:t>
            </a:r>
            <a:r>
              <a:rPr lang="en-US" altLang="ko-KR" dirty="0"/>
              <a:t>N26 </a:t>
            </a:r>
            <a:r>
              <a:rPr lang="ko-KR" altLang="en-US" dirty="0"/>
              <a:t>인터페이스 없이 단일 등록 모드 또는 이중 등록 모드를 지원할 때 </a:t>
            </a:r>
            <a:r>
              <a:rPr lang="en-US" altLang="ko-KR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UE</a:t>
            </a:r>
            <a:r>
              <a:rPr lang="ko-KR" altLang="en-US" dirty="0"/>
              <a:t>가 </a:t>
            </a:r>
            <a:r>
              <a:rPr lang="en-US" altLang="ko-KR" dirty="0"/>
              <a:t>5GC</a:t>
            </a:r>
            <a:r>
              <a:rPr lang="ko-KR" altLang="en-US" dirty="0"/>
              <a:t>에서 </a:t>
            </a:r>
            <a:r>
              <a:rPr lang="en-US" altLang="ko-KR" dirty="0"/>
              <a:t>CM-CONNECTED </a:t>
            </a:r>
            <a:r>
              <a:rPr lang="ko-KR" altLang="en-US" dirty="0"/>
              <a:t>상태에 있는 경우</a:t>
            </a:r>
            <a:r>
              <a:rPr lang="en-US" altLang="ko-KR" dirty="0"/>
              <a:t>, NG-RAN</a:t>
            </a:r>
            <a:r>
              <a:rPr lang="ko-KR" altLang="en-US" dirty="0"/>
              <a:t>은 특정 기준 </a:t>
            </a:r>
            <a:r>
              <a:rPr lang="en-US" altLang="ko-KR" dirty="0"/>
              <a:t>(</a:t>
            </a:r>
            <a:r>
              <a:rPr lang="ko-KR" altLang="en-US" dirty="0"/>
              <a:t>예 </a:t>
            </a:r>
            <a:r>
              <a:rPr lang="en-US" altLang="ko-KR" dirty="0"/>
              <a:t>: NG-RAN</a:t>
            </a:r>
            <a:r>
              <a:rPr lang="ko-KR" altLang="en-US" dirty="0"/>
              <a:t>의 로컬 구성에 기반하거나 </a:t>
            </a:r>
            <a:r>
              <a:rPr lang="en-US" altLang="ko-KR" dirty="0"/>
              <a:t>NG-RAN</a:t>
            </a:r>
            <a:r>
              <a:rPr lang="ko-KR" altLang="en-US" dirty="0"/>
              <a:t>으로부터 </a:t>
            </a:r>
            <a:r>
              <a:rPr lang="en-US" altLang="ko-KR" dirty="0"/>
              <a:t>Handover Request </a:t>
            </a:r>
            <a:r>
              <a:rPr lang="ko-KR" altLang="en-US" dirty="0"/>
              <a:t>메시지를 수신했을 때 </a:t>
            </a:r>
            <a:r>
              <a:rPr lang="en-US" altLang="ko-KR" dirty="0"/>
              <a:t>AMF</a:t>
            </a:r>
            <a:r>
              <a:rPr lang="ko-KR" altLang="en-US" dirty="0"/>
              <a:t>에 의해 트리거 됨</a:t>
            </a:r>
            <a:r>
              <a:rPr lang="en-US" altLang="ko-KR" dirty="0"/>
              <a:t>)</a:t>
            </a:r>
            <a:r>
              <a:rPr lang="ko-KR" altLang="en-US" dirty="0"/>
              <a:t>에 기반하여 </a:t>
            </a:r>
            <a:r>
              <a:rPr lang="en-US" altLang="ko-KR" dirty="0"/>
              <a:t>E-UTRAN</a:t>
            </a:r>
            <a:r>
              <a:rPr lang="ko-KR" altLang="en-US" dirty="0"/>
              <a:t>으로의 </a:t>
            </a:r>
            <a:r>
              <a:rPr lang="ko-KR" altLang="en-US" dirty="0" err="1"/>
              <a:t>리다이렉션으로</a:t>
            </a:r>
            <a:r>
              <a:rPr lang="ko-KR" altLang="en-US" dirty="0"/>
              <a:t> </a:t>
            </a:r>
            <a:r>
              <a:rPr lang="en-US" altLang="ko-KR" dirty="0"/>
              <a:t>RRC </a:t>
            </a:r>
            <a:r>
              <a:rPr lang="ko-KR" altLang="en-US" dirty="0"/>
              <a:t>연결 해제를 수행 할 수 있다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- UE</a:t>
            </a:r>
            <a:r>
              <a:rPr lang="ko-KR" altLang="en-US" dirty="0"/>
              <a:t>가 </a:t>
            </a:r>
            <a:r>
              <a:rPr lang="en-US" altLang="ko-KR" dirty="0"/>
              <a:t>EPC</a:t>
            </a:r>
            <a:r>
              <a:rPr lang="ko-KR" altLang="en-US" dirty="0"/>
              <a:t>에서 </a:t>
            </a:r>
            <a:r>
              <a:rPr lang="en-US" altLang="ko-KR" dirty="0"/>
              <a:t>ECM-CONNECTED </a:t>
            </a:r>
            <a:r>
              <a:rPr lang="ko-KR" altLang="en-US" dirty="0"/>
              <a:t>상태에 있는 경우</a:t>
            </a:r>
            <a:r>
              <a:rPr lang="en-US" altLang="ko-KR" dirty="0"/>
              <a:t>, E-UTRAN</a:t>
            </a:r>
            <a:r>
              <a:rPr lang="ko-KR" altLang="en-US" dirty="0"/>
              <a:t>은 특정 기준 </a:t>
            </a:r>
            <a:r>
              <a:rPr lang="en-US" altLang="ko-KR" dirty="0"/>
              <a:t>(</a:t>
            </a:r>
            <a:r>
              <a:rPr lang="ko-KR" altLang="en-US" dirty="0"/>
              <a:t>예 </a:t>
            </a:r>
            <a:r>
              <a:rPr lang="en-US" altLang="ko-KR" dirty="0"/>
              <a:t>: E-UTRAN</a:t>
            </a:r>
            <a:r>
              <a:rPr lang="ko-KR" altLang="en-US" dirty="0"/>
              <a:t>의 로컬 구성에 기반하거나</a:t>
            </a:r>
            <a:r>
              <a:rPr lang="en-US" altLang="ko-KR" dirty="0"/>
              <a:t>, E-UTRAN</a:t>
            </a:r>
            <a:r>
              <a:rPr lang="ko-KR" altLang="en-US" dirty="0"/>
              <a:t>으로부터의 </a:t>
            </a:r>
            <a:r>
              <a:rPr lang="en-US" altLang="ko-KR" dirty="0"/>
              <a:t>Handover request </a:t>
            </a:r>
            <a:r>
              <a:rPr lang="ko-KR" altLang="en-US" dirty="0"/>
              <a:t>를 수신 시 </a:t>
            </a:r>
            <a:r>
              <a:rPr lang="en-US" altLang="ko-KR" dirty="0"/>
              <a:t>MME</a:t>
            </a:r>
            <a:r>
              <a:rPr lang="ko-KR" altLang="en-US" dirty="0"/>
              <a:t>에 의해 트리거 됨</a:t>
            </a:r>
            <a:r>
              <a:rPr lang="en-US" altLang="ko-KR" dirty="0"/>
              <a:t>)</a:t>
            </a:r>
            <a:r>
              <a:rPr lang="ko-KR" altLang="en-US" dirty="0"/>
              <a:t>에 기초하여 </a:t>
            </a:r>
            <a:r>
              <a:rPr lang="en-US" altLang="ko-KR" dirty="0"/>
              <a:t>NG-RAN </a:t>
            </a:r>
            <a:r>
              <a:rPr lang="ko-KR" altLang="en-US" dirty="0"/>
              <a:t>으로의 </a:t>
            </a:r>
            <a:r>
              <a:rPr lang="ko-KR" altLang="en-US" dirty="0" err="1"/>
              <a:t>리다이렉션으로</a:t>
            </a:r>
            <a:r>
              <a:rPr lang="ko-KR" altLang="en-US" dirty="0"/>
              <a:t> </a:t>
            </a:r>
            <a:r>
              <a:rPr lang="en-US" altLang="ko-KR" dirty="0"/>
              <a:t>RRC </a:t>
            </a:r>
            <a:r>
              <a:rPr lang="ko-KR" altLang="en-US" dirty="0"/>
              <a:t>연결 해제를 수행 할 수 있다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GB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111070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4102</Words>
  <Application>Microsoft Office PowerPoint</Application>
  <PresentationFormat>와이드스크린</PresentationFormat>
  <Paragraphs>108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맑은 고딕</vt:lpstr>
      <vt:lpstr>Arial</vt:lpstr>
      <vt:lpstr>Office 테마</vt:lpstr>
      <vt:lpstr>23.501 5.17 Interworking and Migration</vt:lpstr>
      <vt:lpstr>5.17.2 Interworking with EPC  : 5.17.2.1 General</vt:lpstr>
      <vt:lpstr>5.17.2 Interworking with EPC  : 5.17.2.1 General</vt:lpstr>
      <vt:lpstr>5.17.2.2 Interworking proc. w/ N26 (AMF-MME)</vt:lpstr>
      <vt:lpstr>5.17.2.2 Interworking proc. w/ N26 (AMF-MME)</vt:lpstr>
      <vt:lpstr>5.17.2.3 Interworking Procedures w/o N26 I/F</vt:lpstr>
      <vt:lpstr>5.17.2.3 Interworking Procedures w/o N26 I/F</vt:lpstr>
      <vt:lpstr>5.17.2.3 Interworking Procedures w/o N26 I/F</vt:lpstr>
      <vt:lpstr>5.17.2.3.4 Redirection for UEs in connected state</vt:lpstr>
      <vt:lpstr>5.17.2.4 Mobility between 5GS and GERAN/UTRAN</vt:lpstr>
      <vt:lpstr>5.17.2.3 Interworking with EPC in presence of Non-3GPP PDU Sessions</vt:lpstr>
      <vt:lpstr>5.17.2.4 Network sharing support and interworking between EPS and 5GS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23.501 5.17 Interworking and Migration</dc:title>
  <dc:creator/>
  <cp:keywords>3GPP, 5G System</cp:keywords>
  <cp:lastModifiedBy>이 충근</cp:lastModifiedBy>
  <cp:revision>29</cp:revision>
  <dcterms:created xsi:type="dcterms:W3CDTF">2018-08-22T06:32:12Z</dcterms:created>
  <dcterms:modified xsi:type="dcterms:W3CDTF">2018-08-29T13:29:51Z</dcterms:modified>
</cp:coreProperties>
</file>